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5"/>
  </p:notesMasterIdLst>
  <p:sldIdLst>
    <p:sldId id="256" r:id="rId3"/>
    <p:sldId id="257" r:id="rId4"/>
    <p:sldId id="258" r:id="rId5"/>
    <p:sldId id="265" r:id="rId6"/>
    <p:sldId id="266" r:id="rId7"/>
    <p:sldId id="267" r:id="rId8"/>
    <p:sldId id="270" r:id="rId9"/>
    <p:sldId id="271" r:id="rId10"/>
    <p:sldId id="315" r:id="rId11"/>
    <p:sldId id="277" r:id="rId12"/>
    <p:sldId id="274" r:id="rId13"/>
    <p:sldId id="275" r:id="rId14"/>
    <p:sldId id="295" r:id="rId15"/>
    <p:sldId id="310" r:id="rId16"/>
    <p:sldId id="276" r:id="rId17"/>
    <p:sldId id="314" r:id="rId18"/>
    <p:sldId id="318" r:id="rId19"/>
    <p:sldId id="300" r:id="rId20"/>
    <p:sldId id="301" r:id="rId21"/>
    <p:sldId id="316" r:id="rId22"/>
    <p:sldId id="317" r:id="rId23"/>
    <p:sldId id="304" r:id="rId24"/>
    <p:sldId id="305" r:id="rId25"/>
    <p:sldId id="284" r:id="rId26"/>
    <p:sldId id="311" r:id="rId27"/>
    <p:sldId id="312" r:id="rId28"/>
    <p:sldId id="306" r:id="rId29"/>
    <p:sldId id="319" r:id="rId30"/>
    <p:sldId id="290" r:id="rId31"/>
    <p:sldId id="283" r:id="rId32"/>
    <p:sldId id="287" r:id="rId33"/>
    <p:sldId id="281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76" y="1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B04EF3-D9F6-43F1-A7F1-227BE7E148A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63193-8C8A-48B7-AB71-3B21F7BAD0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507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fld id="{8D4FA5F0-31C6-4652-8818-E3E1BAED137B}" type="slidenum">
              <a:rPr lang="en-US" altLang="en-US" sz="1200" smtClean="0">
                <a:solidFill>
                  <a:srgbClr val="000000"/>
                </a:solidFill>
              </a:rPr>
              <a:pPr/>
              <a:t>2</a:t>
            </a:fld>
            <a:endParaRPr lang="en-US" altLang="en-US" sz="1200" smtClean="0">
              <a:solidFill>
                <a:srgbClr val="000000"/>
              </a:solidFill>
            </a:endParaRPr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2524674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fld id="{ADC24C6F-A077-4EEB-B4DE-7C0A8707D78C}" type="slidenum">
              <a:rPr lang="en-US" altLang="en-US" sz="1200" smtClean="0">
                <a:solidFill>
                  <a:srgbClr val="000000"/>
                </a:solidFill>
              </a:rPr>
              <a:pPr/>
              <a:t>4</a:t>
            </a:fld>
            <a:endParaRPr lang="en-US" altLang="en-US" sz="1200" smtClean="0">
              <a:solidFill>
                <a:srgbClr val="000000"/>
              </a:solidFill>
            </a:endParaRPr>
          </a:p>
        </p:txBody>
      </p:sp>
      <p:sp>
        <p:nvSpPr>
          <p:cNvPr id="133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331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597354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fld id="{B5AD2F3B-CBFD-473A-822D-4F463B9384C7}" type="slidenum">
              <a:rPr lang="en-US" altLang="en-US" sz="1200" smtClean="0">
                <a:solidFill>
                  <a:srgbClr val="000000"/>
                </a:solidFill>
              </a:rPr>
              <a:pPr/>
              <a:t>10</a:t>
            </a:fld>
            <a:endParaRPr lang="en-US" altLang="en-US" sz="1200" smtClean="0">
              <a:solidFill>
                <a:srgbClr val="000000"/>
              </a:solidFill>
            </a:endParaRPr>
          </a:p>
        </p:txBody>
      </p:sp>
      <p:sp>
        <p:nvSpPr>
          <p:cNvPr id="135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35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1381153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fld id="{198DF4CD-6837-498D-ABE8-3685FE736FF8}" type="slidenum">
              <a:rPr lang="en-US" altLang="en-US" sz="1200" smtClean="0">
                <a:solidFill>
                  <a:srgbClr val="000000"/>
                </a:solidFill>
              </a:rPr>
              <a:pPr/>
              <a:t>12</a:t>
            </a:fld>
            <a:endParaRPr lang="en-US" altLang="en-US" sz="1200" smtClean="0">
              <a:solidFill>
                <a:srgbClr val="000000"/>
              </a:solidFill>
            </a:endParaRPr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2437650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fld id="{198DF4CD-6837-498D-ABE8-3685FE736FF8}" type="slidenum">
              <a:rPr lang="en-US" altLang="en-US" sz="1200" smtClean="0">
                <a:solidFill>
                  <a:srgbClr val="000000"/>
                </a:solidFill>
              </a:rPr>
              <a:pPr/>
              <a:t>13</a:t>
            </a:fld>
            <a:endParaRPr lang="en-US" altLang="en-US" sz="1200" smtClean="0">
              <a:solidFill>
                <a:srgbClr val="000000"/>
              </a:solidFill>
            </a:endParaRPr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1585981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586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7427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7630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1BE99A-33C3-4D94-8996-91C1C30928EB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592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EF93CE-613F-409E-9A13-21710ABB35D4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581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1CE25B-83A8-4903-8F86-A9463F625FB1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6731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CEB151-B5DA-492B-96D2-A36EC898EF16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3212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CBD27D-CF54-493A-93F8-71E169AE4074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307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FAC211-6C22-4064-AB66-0079A6D92B91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0656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617015-21A3-4225-B104-8DA100776525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8449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947CC8-6732-45C4-BE37-A71BD4625FE3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90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33540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D35D4E-86AB-4173-A7BF-3BCFD75E3F71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9275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8BC1C3-72B4-4EF8-80C7-9CF87F195CEF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31025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509E3A-9BA1-4DE0-8886-87C116DC83CB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29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6032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915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4865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1314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642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7443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9441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6DC0E-B273-4DAC-83EC-5F76F01A833C}" type="datetimeFigureOut">
              <a:rPr lang="en-GB" smtClean="0"/>
              <a:t>07/05/2019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84BB65-12CC-4689-8688-E32034064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8250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81847"/>
            </a:gs>
            <a:gs pos="100000">
              <a:schemeClr val="accent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50"/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50"/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/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BD891B83-DA9E-4518-9DC9-6277A8E782B7}" type="slidenum">
              <a:rPr lang="en-US">
                <a:solidFill>
                  <a:srgbClr val="000000"/>
                </a:solidFill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591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ＭＳ Ｐゴシック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ＭＳ Ｐゴシック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ＭＳ Ｐゴシック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ＭＳ Ｐゴシック" pitchFamily="34" charset="-128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ＭＳ Ｐゴシック" pitchFamily="34" charset="-128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ＭＳ Ｐゴシック" pitchFamily="34" charset="-128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ＭＳ Ｐゴシック" pitchFamily="34" charset="-128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ＭＳ Ｐゴシック" pitchFamily="34" charset="-128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+mn-ea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n-lt"/>
          <a:ea typeface="+mn-ea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ea typeface="+mn-ea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ea typeface="+mn-ea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ea typeface="+mn-ea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ea typeface="+mn-ea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3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://rsbweb.nih.gov/ij/docs/guide/146-29.html#toc-Subsection-29.11" TargetMode="Externa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cbi.nlm.nih.gov/pubmed/20567932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://swehsc.pharmacy.arizona.edu/micro/digital-image-ethics" TargetMode="External"/><Relationship Id="rId4" Type="http://schemas.openxmlformats.org/officeDocument/2006/relationships/hyperlink" Target="http://jcb.rupress.org/cgi/content/full/166/1/11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48.png"/><Relationship Id="rId7" Type="http://schemas.openxmlformats.org/officeDocument/2006/relationships/image" Target="../media/image51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0.png"/><Relationship Id="rId11" Type="http://schemas.openxmlformats.org/officeDocument/2006/relationships/image" Target="../media/image55.png"/><Relationship Id="rId5" Type="http://schemas.openxmlformats.org/officeDocument/2006/relationships/image" Target="../media/image46.png"/><Relationship Id="rId10" Type="http://schemas.openxmlformats.org/officeDocument/2006/relationships/image" Target="../media/image54.png"/><Relationship Id="rId4" Type="http://schemas.openxmlformats.org/officeDocument/2006/relationships/image" Target="../media/image49.png"/><Relationship Id="rId9" Type="http://schemas.openxmlformats.org/officeDocument/2006/relationships/image" Target="../media/image5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hyperlink" Target="http://rsb.info.nih.gov/ij/developer/macro/functions.html" TargetMode="Externa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magescience.org/meijering/software/mtrackj/quickstart/" TargetMode="External"/><Relationship Id="rId2" Type="http://schemas.openxmlformats.org/officeDocument/2006/relationships/hyperlink" Target="http://www.imagescience.org/meijering/software/mtrackj/" TargetMode="Externa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rsbweb.nih.gov/ij/docs/guide/userguide-25.html#toc-Subsection-25.6" TargetMode="External"/><Relationship Id="rId2" Type="http://schemas.openxmlformats.org/officeDocument/2006/relationships/hyperlink" Target="http://rsbweb.nih.gov/ij/plugins/volume-viewer.html" TargetMode="Externa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imagejdocu.tudor.lu/doku.php?id=howto:working:how_to_correct_background_illumination_in_brightfield_microsco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rsbweb.nih.gov/ij/docs/guide/146-29.html#toc-Subsection-29.14" TargetMode="Externa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rsbweb.nih.gov/ij/plugins/calculator-plus.htm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rsbweb.nih.gov/ij/docs/guide/146-30.html#sub:Plot-Profile-[k]" TargetMode="Externa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3469" y="342899"/>
            <a:ext cx="795706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</a:rPr>
              <a:t>Introduction to image processing and analysis with ImageJ / Fiji. Part 3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/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altLang="en-US" sz="4000" dirty="0">
                <a:solidFill>
                  <a:schemeClr val="bg1"/>
                </a:solidFill>
              </a:rPr>
              <a:t>Digital image </a:t>
            </a:r>
            <a:r>
              <a:rPr lang="en-GB" altLang="en-US" sz="4000" dirty="0" smtClean="0">
                <a:solidFill>
                  <a:schemeClr val="bg1"/>
                </a:solidFill>
              </a:rPr>
              <a:t>processing</a:t>
            </a:r>
          </a:p>
          <a:p>
            <a:pPr algn="ctr"/>
            <a:endParaRPr lang="en-GB" sz="4000" dirty="0">
              <a:solidFill>
                <a:schemeClr val="bg1"/>
              </a:solidFill>
            </a:endParaRPr>
          </a:p>
          <a:p>
            <a:pPr algn="ctr"/>
            <a:r>
              <a:rPr lang="en-GB" sz="3200" dirty="0" smtClean="0">
                <a:solidFill>
                  <a:srgbClr val="FFC000"/>
                </a:solidFill>
              </a:rPr>
              <a:t>Dale Moulding</a:t>
            </a:r>
          </a:p>
          <a:p>
            <a:pPr algn="ctr"/>
            <a:r>
              <a:rPr lang="en-GB" sz="3200" dirty="0" smtClean="0">
                <a:solidFill>
                  <a:srgbClr val="FFC000"/>
                </a:solidFill>
              </a:rPr>
              <a:t>UCL Institute of Child Health Imaging Facility</a:t>
            </a:r>
            <a:endParaRPr lang="en-GB" sz="3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000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690687" y="190500"/>
            <a:ext cx="5829300" cy="857250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solidFill>
                  <a:schemeClr val="bg1"/>
                </a:solidFill>
              </a:rPr>
              <a:t>Manual Particle counting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1128712" y="1241822"/>
            <a:ext cx="7205162" cy="1110853"/>
          </a:xfrm>
        </p:spPr>
        <p:txBody>
          <a:bodyPr/>
          <a:lstStyle/>
          <a:p>
            <a:pPr marL="0" indent="0" algn="l" eaLnBrk="1" hangingPunct="1">
              <a:buNone/>
            </a:pPr>
            <a:endParaRPr lang="en-US" altLang="en-US" sz="1800" dirty="0">
              <a:solidFill>
                <a:srgbClr val="FFFF00"/>
              </a:solidFill>
            </a:endParaRPr>
          </a:p>
          <a:p>
            <a:pPr algn="l" eaLnBrk="1" hangingPunct="1">
              <a:buFontTx/>
              <a:buChar char="•"/>
            </a:pPr>
            <a:r>
              <a:rPr lang="en-US" altLang="en-US" sz="1800" dirty="0">
                <a:solidFill>
                  <a:srgbClr val="FFFF00"/>
                </a:solidFill>
              </a:rPr>
              <a:t>ImageJ can facilitate manual counting</a:t>
            </a:r>
          </a:p>
          <a:p>
            <a:pPr lvl="3" algn="l" eaLnBrk="1" hangingPunct="1">
              <a:buFontTx/>
              <a:buChar char="–"/>
            </a:pPr>
            <a:r>
              <a:rPr lang="en-US" altLang="en-US" sz="1800" dirty="0" smtClean="0">
                <a:solidFill>
                  <a:srgbClr val="FFFF00"/>
                </a:solidFill>
              </a:rPr>
              <a:t>“</a:t>
            </a:r>
            <a:r>
              <a:rPr lang="en-US" altLang="en-US" sz="1800" dirty="0">
                <a:solidFill>
                  <a:srgbClr val="FFFF00"/>
                </a:solidFill>
              </a:rPr>
              <a:t>Cell counter” </a:t>
            </a:r>
            <a:r>
              <a:rPr lang="en-US" altLang="en-US" sz="1800" dirty="0" smtClean="0">
                <a:solidFill>
                  <a:srgbClr val="FFFF00"/>
                </a:solidFill>
              </a:rPr>
              <a:t>plugin (Plugins / Analyze / Cell counter)</a:t>
            </a:r>
            <a:endParaRPr lang="en-US" altLang="en-US" sz="1800" dirty="0">
              <a:solidFill>
                <a:srgbClr val="FFFF00"/>
              </a:solidFill>
            </a:endParaRPr>
          </a:p>
          <a:p>
            <a:pPr marL="0" indent="0" algn="l" eaLnBrk="1" hangingPunct="1">
              <a:buNone/>
            </a:pPr>
            <a:endParaRPr lang="en-US" altLang="en-US" sz="1800" dirty="0">
              <a:solidFill>
                <a:srgbClr val="FFFF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703" y="2352675"/>
            <a:ext cx="1767993" cy="384081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828925" y="3000375"/>
            <a:ext cx="60709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You click each cell and it gets marked and counted.</a:t>
            </a:r>
          </a:p>
          <a:p>
            <a:pPr algn="ctr"/>
            <a:endParaRPr lang="en-GB" dirty="0" smtClean="0">
              <a:solidFill>
                <a:schemeClr val="bg1"/>
              </a:solidFill>
            </a:endParaRP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Exceedingly dull, slow, but if done carefully very accurate.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81753" y="4386739"/>
            <a:ext cx="4870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Exercise 4) Manual Cell Counter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08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/>
          <p:cNvSpPr>
            <a:spLocks noGrp="1"/>
          </p:cNvSpPr>
          <p:nvPr>
            <p:ph type="title" idx="4294967295"/>
          </p:nvPr>
        </p:nvSpPr>
        <p:spPr>
          <a:xfrm>
            <a:off x="615184" y="157248"/>
            <a:ext cx="8008883" cy="688838"/>
          </a:xfrm>
        </p:spPr>
        <p:txBody>
          <a:bodyPr/>
          <a:lstStyle/>
          <a:p>
            <a:r>
              <a:rPr lang="en-GB" altLang="en-US" sz="3000" dirty="0">
                <a:solidFill>
                  <a:schemeClr val="bg1"/>
                </a:solidFill>
              </a:rPr>
              <a:t>Image Segmentation &amp; automatic counting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66851" y="1335142"/>
            <a:ext cx="621029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solidFill>
                  <a:srgbClr val="FFC000"/>
                </a:solidFill>
              </a:rPr>
              <a:t>Automatic </a:t>
            </a:r>
            <a:r>
              <a:rPr lang="en-GB" sz="2000" dirty="0">
                <a:solidFill>
                  <a:srgbClr val="FFC000"/>
                </a:solidFill>
              </a:rPr>
              <a:t>image analysis has benefits and pitfalls</a:t>
            </a:r>
            <a:r>
              <a:rPr lang="en-GB" sz="2000" dirty="0" smtClean="0">
                <a:solidFill>
                  <a:srgbClr val="FFC000"/>
                </a:solidFill>
              </a:rPr>
              <a:t>.</a:t>
            </a:r>
          </a:p>
          <a:p>
            <a:pPr algn="ctr"/>
            <a:endParaRPr lang="en-GB" sz="2000" dirty="0">
              <a:solidFill>
                <a:srgbClr val="FFC000"/>
              </a:solidFill>
            </a:endParaRPr>
          </a:p>
          <a:p>
            <a:pPr algn="ctr"/>
            <a:endParaRPr lang="en-GB" dirty="0">
              <a:solidFill>
                <a:srgbClr val="FFC000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Pros:	</a:t>
            </a:r>
          </a:p>
          <a:p>
            <a:r>
              <a:rPr lang="en-GB" dirty="0">
                <a:solidFill>
                  <a:schemeClr val="bg1"/>
                </a:solidFill>
              </a:rPr>
              <a:t>	</a:t>
            </a:r>
            <a:r>
              <a:rPr lang="en-GB" dirty="0" smtClean="0">
                <a:solidFill>
                  <a:schemeClr val="bg1"/>
                </a:solidFill>
              </a:rPr>
              <a:t>Quick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	Unbiased</a:t>
            </a:r>
          </a:p>
          <a:p>
            <a:r>
              <a:rPr lang="en-GB" dirty="0">
                <a:solidFill>
                  <a:schemeClr val="bg1"/>
                </a:solidFill>
              </a:rPr>
              <a:t>	n = lots!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Cons:</a:t>
            </a:r>
          </a:p>
          <a:p>
            <a:r>
              <a:rPr lang="en-GB" dirty="0">
                <a:solidFill>
                  <a:schemeClr val="bg1"/>
                </a:solidFill>
              </a:rPr>
              <a:t>	Never 100% accurate (but n = lots!)</a:t>
            </a:r>
          </a:p>
          <a:p>
            <a:r>
              <a:rPr lang="en-GB" dirty="0">
                <a:solidFill>
                  <a:schemeClr val="bg1"/>
                </a:solidFill>
              </a:rPr>
              <a:t>	Time consuming to set up. 			</a:t>
            </a:r>
            <a:r>
              <a:rPr lang="en-GB" dirty="0">
                <a:solidFill>
                  <a:srgbClr val="FFC000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425273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657350" y="154781"/>
            <a:ext cx="5829300" cy="476250"/>
          </a:xfrm>
        </p:spPr>
        <p:txBody>
          <a:bodyPr/>
          <a:lstStyle/>
          <a:p>
            <a:pPr eaLnBrk="1" hangingPunct="1"/>
            <a:r>
              <a:rPr lang="en-US" altLang="en-US" sz="3000" dirty="0">
                <a:solidFill>
                  <a:schemeClr val="bg1"/>
                </a:solidFill>
              </a:rPr>
              <a:t>Threshold (</a:t>
            </a:r>
            <a:r>
              <a:rPr lang="en-US" altLang="en-US" sz="3000" dirty="0" err="1">
                <a:solidFill>
                  <a:schemeClr val="bg1"/>
                </a:solidFill>
              </a:rPr>
              <a:t>shift+T</a:t>
            </a:r>
            <a:r>
              <a:rPr lang="en-US" altLang="en-US" sz="300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66" y="1922284"/>
            <a:ext cx="1623201" cy="18346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7366" y="1931223"/>
            <a:ext cx="1623201" cy="18346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7297" y="1922284"/>
            <a:ext cx="1831239" cy="1843613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 bwMode="auto">
          <a:xfrm>
            <a:off x="2119771" y="3222615"/>
            <a:ext cx="830857" cy="224703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>
              <a:latin typeface="Arial" charset="0"/>
              <a:ea typeface="ＭＳ Ｐゴシック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516" y="4008114"/>
            <a:ext cx="1623201" cy="18346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12431" y="1919292"/>
            <a:ext cx="2748437" cy="29758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72615" y="4008114"/>
            <a:ext cx="1748942" cy="21661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19771" y="4008114"/>
            <a:ext cx="1623201" cy="183467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12431" y="5091201"/>
            <a:ext cx="2648482" cy="11546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FFFF00"/>
                </a:solidFill>
              </a:rPr>
              <a:t>46 blobs (excluding edges)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FFFF00"/>
                </a:solidFill>
              </a:rPr>
              <a:t>But, are some overlapped?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FFFF00"/>
                </a:solidFill>
              </a:rPr>
              <a:t>Are some too small?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06619" y="975486"/>
            <a:ext cx="6530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Exercise 5) Automatic counting - Threshold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08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3311" y="1751298"/>
            <a:ext cx="2079806" cy="2231617"/>
          </a:xfrm>
          <a:prstGeom prst="rect">
            <a:avLst/>
          </a:prstGeom>
        </p:spPr>
      </p:pic>
      <p:sp>
        <p:nvSpPr>
          <p:cNvPr id="8397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638300" y="88106"/>
            <a:ext cx="5829300" cy="476250"/>
          </a:xfrm>
        </p:spPr>
        <p:txBody>
          <a:bodyPr/>
          <a:lstStyle/>
          <a:p>
            <a:pPr eaLnBrk="1" hangingPunct="1"/>
            <a:r>
              <a:rPr lang="en-US" altLang="en-US" sz="3000" dirty="0">
                <a:solidFill>
                  <a:schemeClr val="bg1"/>
                </a:solidFill>
              </a:rPr>
              <a:t>Threshold (</a:t>
            </a:r>
            <a:r>
              <a:rPr lang="en-US" altLang="en-US" sz="3000" dirty="0" err="1">
                <a:solidFill>
                  <a:schemeClr val="bg1"/>
                </a:solidFill>
              </a:rPr>
              <a:t>shift+T</a:t>
            </a:r>
            <a:r>
              <a:rPr lang="en-US" altLang="en-US" sz="300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578" y="1096845"/>
            <a:ext cx="1623201" cy="18346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8678" y="1105784"/>
            <a:ext cx="1623201" cy="18346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8609" y="1096845"/>
            <a:ext cx="1831239" cy="1843613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 bwMode="auto">
          <a:xfrm>
            <a:off x="2285054" y="2414232"/>
            <a:ext cx="867104" cy="212835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>
              <a:latin typeface="Arial" charset="0"/>
              <a:ea typeface="ＭＳ Ｐゴシック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830" y="3138450"/>
            <a:ext cx="1623201" cy="183467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01371" y="3138450"/>
            <a:ext cx="1623201" cy="18346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68018" y="3275040"/>
            <a:ext cx="14590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rgbClr val="FFFF00"/>
                </a:solidFill>
              </a:rPr>
              <a:t>Process /</a:t>
            </a:r>
          </a:p>
          <a:p>
            <a:r>
              <a:rPr lang="en-GB" sz="1600" dirty="0">
                <a:solidFill>
                  <a:srgbClr val="FFFF00"/>
                </a:solidFill>
              </a:rPr>
              <a:t>Binary /</a:t>
            </a:r>
          </a:p>
          <a:p>
            <a:r>
              <a:rPr lang="en-GB" sz="1600" dirty="0">
                <a:solidFill>
                  <a:srgbClr val="FFFF00"/>
                </a:solidFill>
              </a:rPr>
              <a:t>Watershed</a:t>
            </a:r>
          </a:p>
          <a:p>
            <a:endParaRPr lang="en-GB" sz="1600" dirty="0">
              <a:solidFill>
                <a:srgbClr val="FFFF00"/>
              </a:solidFill>
            </a:endParaRPr>
          </a:p>
          <a:p>
            <a:r>
              <a:rPr lang="en-GB" sz="1600" dirty="0">
                <a:solidFill>
                  <a:srgbClr val="FFFF00"/>
                </a:solidFill>
              </a:rPr>
              <a:t>(splits over-</a:t>
            </a:r>
          </a:p>
          <a:p>
            <a:r>
              <a:rPr lang="en-GB" sz="1600" dirty="0">
                <a:solidFill>
                  <a:srgbClr val="FFFF00"/>
                </a:solidFill>
              </a:rPr>
              <a:t>lapping blobs)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13311" y="4372960"/>
            <a:ext cx="26340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FFFF00"/>
                </a:solidFill>
              </a:rPr>
              <a:t>45 blobs (excluding edges)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FFFF00"/>
                </a:solidFill>
              </a:rPr>
              <a:t>Split the overlapped ones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FFFF00"/>
                </a:solidFill>
              </a:rPr>
              <a:t>Excluded little ones.</a:t>
            </a:r>
          </a:p>
        </p:txBody>
      </p:sp>
      <p:sp>
        <p:nvSpPr>
          <p:cNvPr id="15" name="Oval 14"/>
          <p:cNvSpPr/>
          <p:nvPr/>
        </p:nvSpPr>
        <p:spPr bwMode="auto">
          <a:xfrm>
            <a:off x="6695128" y="2042170"/>
            <a:ext cx="1820221" cy="300979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>
              <a:latin typeface="Arial" charset="0"/>
              <a:ea typeface="ＭＳ Ｐゴシック" pitchFamily="34" charset="-12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7977" y="3142752"/>
            <a:ext cx="1661929" cy="1834674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 bwMode="auto">
          <a:xfrm>
            <a:off x="6743103" y="2483531"/>
            <a:ext cx="1820221" cy="300979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>
              <a:latin typeface="Arial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216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749972" y="0"/>
            <a:ext cx="5829300" cy="857250"/>
          </a:xfrm>
        </p:spPr>
        <p:txBody>
          <a:bodyPr/>
          <a:lstStyle/>
          <a:p>
            <a:pPr eaLnBrk="1" hangingPunct="1"/>
            <a:r>
              <a:rPr lang="en-GB" altLang="en-US" sz="3000" dirty="0">
                <a:solidFill>
                  <a:schemeClr val="bg1"/>
                </a:solidFill>
              </a:rPr>
              <a:t>Spatial filters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535598" y="743313"/>
            <a:ext cx="6051947" cy="3034904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GB" altLang="en-US" sz="1500" dirty="0">
                <a:solidFill>
                  <a:srgbClr val="FFFF00"/>
                </a:solidFill>
                <a:hlinkClick r:id="rId2"/>
              </a:rPr>
              <a:t>http://rsbweb.nih.gov/ij/docs/guide/146-29.html#toc-Subsection-29.11</a:t>
            </a:r>
            <a:endParaRPr lang="en-GB" altLang="en-US" sz="1500" dirty="0">
              <a:solidFill>
                <a:srgbClr val="FFFF00"/>
              </a:solidFill>
            </a:endParaRPr>
          </a:p>
          <a:p>
            <a:pPr marL="0" indent="0" eaLnBrk="1" hangingPunct="1">
              <a:buNone/>
            </a:pPr>
            <a:r>
              <a:rPr lang="en-GB" altLang="en-US" sz="1500" dirty="0">
                <a:solidFill>
                  <a:srgbClr val="FFFF00"/>
                </a:solidFill>
              </a:rPr>
              <a:t>Smooth</a:t>
            </a:r>
          </a:p>
          <a:p>
            <a:pPr marL="0" indent="0" eaLnBrk="1" hangingPunct="1">
              <a:buNone/>
            </a:pPr>
            <a:r>
              <a:rPr lang="en-GB" altLang="en-US" sz="1500" dirty="0">
                <a:solidFill>
                  <a:srgbClr val="FFFF00"/>
                </a:solidFill>
              </a:rPr>
              <a:t>Sharpen</a:t>
            </a:r>
          </a:p>
          <a:p>
            <a:pPr marL="0" indent="0" eaLnBrk="1" hangingPunct="1">
              <a:buNone/>
            </a:pPr>
            <a:r>
              <a:rPr lang="en-GB" altLang="en-US" sz="1500" dirty="0">
                <a:solidFill>
                  <a:srgbClr val="FFFF00"/>
                </a:solidFill>
              </a:rPr>
              <a:t>Detect edges</a:t>
            </a:r>
          </a:p>
          <a:p>
            <a:pPr marL="0" indent="0" eaLnBrk="1" hangingPunct="1">
              <a:buNone/>
            </a:pPr>
            <a:r>
              <a:rPr lang="en-GB" altLang="en-US" sz="1500" dirty="0">
                <a:solidFill>
                  <a:srgbClr val="FFFF00"/>
                </a:solidFill>
              </a:rPr>
              <a:t>Noise</a:t>
            </a:r>
          </a:p>
          <a:p>
            <a:pPr marL="0" indent="0" eaLnBrk="1" hangingPunct="1">
              <a:buNone/>
            </a:pPr>
            <a:r>
              <a:rPr lang="en-GB" altLang="en-US" sz="1500" dirty="0">
                <a:solidFill>
                  <a:srgbClr val="FFFF00"/>
                </a:solidFill>
              </a:rPr>
              <a:t>Filters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87038" y="5566613"/>
            <a:ext cx="72900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>
                <a:solidFill>
                  <a:schemeClr val="bg1"/>
                </a:solidFill>
              </a:rPr>
              <a:t>Example: </a:t>
            </a:r>
          </a:p>
          <a:p>
            <a:r>
              <a:rPr lang="en-GB" sz="1350" dirty="0">
                <a:solidFill>
                  <a:schemeClr val="bg1"/>
                </a:solidFill>
              </a:rPr>
              <a:t>EM filtering, try a few</a:t>
            </a:r>
            <a:r>
              <a:rPr lang="en-GB" sz="1350" dirty="0" smtClean="0">
                <a:solidFill>
                  <a:schemeClr val="bg1"/>
                </a:solidFill>
              </a:rPr>
              <a:t>… </a:t>
            </a:r>
            <a:r>
              <a:rPr lang="en-GB" sz="1350" dirty="0">
                <a:solidFill>
                  <a:schemeClr val="bg1"/>
                </a:solidFill>
              </a:rPr>
              <a:t>Median filter keeps </a:t>
            </a:r>
            <a:r>
              <a:rPr lang="en-GB" sz="1350" dirty="0" smtClean="0">
                <a:solidFill>
                  <a:schemeClr val="bg1"/>
                </a:solidFill>
              </a:rPr>
              <a:t>edges. Gaussian and Mean </a:t>
            </a:r>
            <a:r>
              <a:rPr lang="en-GB" sz="1350" dirty="0">
                <a:solidFill>
                  <a:schemeClr val="bg1"/>
                </a:solidFill>
              </a:rPr>
              <a:t>smooth edges.</a:t>
            </a:r>
          </a:p>
          <a:p>
            <a:endParaRPr lang="en-GB" sz="1350" dirty="0">
              <a:solidFill>
                <a:schemeClr val="bg1"/>
              </a:solidFill>
            </a:endParaRPr>
          </a:p>
          <a:p>
            <a:endParaRPr lang="en-GB" sz="135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194" y="1533525"/>
            <a:ext cx="7106519" cy="397241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56009" y="1235223"/>
            <a:ext cx="75212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>
                <a:solidFill>
                  <a:schemeClr val="bg1"/>
                </a:solidFill>
              </a:rPr>
              <a:t>Median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39930" y="1233443"/>
            <a:ext cx="61747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>
                <a:solidFill>
                  <a:schemeClr val="bg1"/>
                </a:solidFill>
              </a:rPr>
              <a:t>Mean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79272" y="1233443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>
                <a:solidFill>
                  <a:schemeClr val="bg1"/>
                </a:solidFill>
              </a:rPr>
              <a:t>Gaussian</a:t>
            </a:r>
          </a:p>
        </p:txBody>
      </p:sp>
    </p:spTree>
    <p:extLst>
      <p:ext uri="{BB962C8B-B14F-4D97-AF65-F5344CB8AC3E}">
        <p14:creationId xmlns:p14="http://schemas.microsoft.com/office/powerpoint/2010/main" val="347030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657350" y="164306"/>
            <a:ext cx="58293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sz="3000" kern="0" dirty="0">
                <a:solidFill>
                  <a:schemeClr val="bg1"/>
                </a:solidFill>
              </a:rPr>
              <a:t>What about real samples?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20742" y="1079128"/>
            <a:ext cx="1838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FF00"/>
                </a:solidFill>
              </a:rPr>
              <a:t>Open file:</a:t>
            </a:r>
          </a:p>
          <a:p>
            <a:r>
              <a:rPr lang="en-GB" dirty="0">
                <a:solidFill>
                  <a:srgbClr val="FFFF00"/>
                </a:solidFill>
              </a:rPr>
              <a:t>Cell counting </a:t>
            </a:r>
            <a:r>
              <a:rPr lang="en-GB" dirty="0" smtClean="0">
                <a:solidFill>
                  <a:srgbClr val="FFFF00"/>
                </a:solidFill>
              </a:rPr>
              <a:t>1. </a:t>
            </a:r>
            <a:endParaRPr lang="en-GB" dirty="0">
              <a:solidFill>
                <a:srgbClr val="FFFF0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00" y="1894687"/>
            <a:ext cx="3974160" cy="332434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902" y="1894687"/>
            <a:ext cx="4064485" cy="332434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00" y="1894687"/>
            <a:ext cx="3974160" cy="33243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56875" y="809784"/>
            <a:ext cx="69106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Exercise 6) Automatic counting – Real images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29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657350" y="221456"/>
            <a:ext cx="58293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sz="3000" kern="0" dirty="0">
                <a:solidFill>
                  <a:schemeClr val="bg1"/>
                </a:solidFill>
              </a:rPr>
              <a:t>What about real samples?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84123" y="789835"/>
            <a:ext cx="3666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FFC000"/>
                </a:solidFill>
              </a:rPr>
              <a:t>Try different segmentation algorithms</a:t>
            </a:r>
          </a:p>
          <a:p>
            <a:r>
              <a:rPr lang="en-GB" sz="1600" dirty="0" smtClean="0">
                <a:solidFill>
                  <a:srgbClr val="FFC000"/>
                </a:solidFill>
              </a:rPr>
              <a:t>Image / Adjust / </a:t>
            </a:r>
            <a:r>
              <a:rPr lang="en-GB" sz="1600" dirty="0" err="1" smtClean="0">
                <a:solidFill>
                  <a:srgbClr val="FFC000"/>
                </a:solidFill>
              </a:rPr>
              <a:t>Autothreshold</a:t>
            </a:r>
            <a:r>
              <a:rPr lang="en-GB" sz="1600" dirty="0" smtClean="0">
                <a:solidFill>
                  <a:srgbClr val="FFC000"/>
                </a:solidFill>
              </a:rPr>
              <a:t>… try all</a:t>
            </a:r>
          </a:p>
          <a:p>
            <a:r>
              <a:rPr lang="en-GB" sz="1600" dirty="0" smtClean="0">
                <a:solidFill>
                  <a:srgbClr val="FFC000"/>
                </a:solidFill>
              </a:rPr>
              <a:t>(or auto local threshold, set it to 20…)</a:t>
            </a:r>
            <a:endParaRPr lang="en-GB" sz="1600" dirty="0">
              <a:solidFill>
                <a:srgbClr val="FFC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8778" y="5478482"/>
            <a:ext cx="72516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FFC000"/>
                </a:solidFill>
              </a:rPr>
              <a:t>Background correction &amp; median filter then Threshold by Triangle (method 15)</a:t>
            </a:r>
            <a:endParaRPr lang="en-GB" sz="1600" dirty="0">
              <a:solidFill>
                <a:srgbClr val="FFC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700" y="1894687"/>
            <a:ext cx="3893615" cy="3324347"/>
          </a:xfrm>
          <a:prstGeom prst="rect">
            <a:avLst/>
          </a:prstGeom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712" y="1894687"/>
            <a:ext cx="4074699" cy="3324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854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657350" y="221456"/>
            <a:ext cx="58293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sz="3000" kern="0" dirty="0">
                <a:solidFill>
                  <a:schemeClr val="bg1"/>
                </a:solidFill>
              </a:rPr>
              <a:t>What about real samples?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356359"/>
            <a:ext cx="4008467" cy="335304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4844845"/>
            <a:ext cx="4008467" cy="12955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36396"/>
            <a:ext cx="2118544" cy="229381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77" y="1336396"/>
            <a:ext cx="2133600" cy="176212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5677" y="3538537"/>
            <a:ext cx="2133600" cy="176212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43966" y="3136621"/>
            <a:ext cx="28364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FFC000"/>
                </a:solidFill>
              </a:rPr>
              <a:t>Process / Binary / Watershed</a:t>
            </a:r>
            <a:endParaRPr lang="en-GB" sz="16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467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657350" y="192881"/>
            <a:ext cx="58293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sz="3000" kern="0" dirty="0">
                <a:solidFill>
                  <a:schemeClr val="bg1"/>
                </a:solidFill>
              </a:rPr>
              <a:t>What about real samples?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135934" y="1067340"/>
            <a:ext cx="449661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FFC000"/>
                </a:solidFill>
              </a:rPr>
              <a:t>Alternatively, </a:t>
            </a:r>
            <a:r>
              <a:rPr lang="en-GB" sz="1600" dirty="0">
                <a:solidFill>
                  <a:srgbClr val="FFC000"/>
                </a:solidFill>
              </a:rPr>
              <a:t>use Process /</a:t>
            </a:r>
            <a:r>
              <a:rPr lang="en-GB" sz="1600" dirty="0">
                <a:solidFill>
                  <a:srgbClr val="FF0000"/>
                </a:solidFill>
              </a:rPr>
              <a:t>Find </a:t>
            </a:r>
            <a:r>
              <a:rPr lang="en-GB" sz="1600" dirty="0" smtClean="0">
                <a:solidFill>
                  <a:srgbClr val="FF0000"/>
                </a:solidFill>
              </a:rPr>
              <a:t>Maxima</a:t>
            </a:r>
          </a:p>
          <a:p>
            <a:endParaRPr lang="en-GB" sz="1600" dirty="0">
              <a:solidFill>
                <a:srgbClr val="FF0000"/>
              </a:solidFill>
            </a:endParaRPr>
          </a:p>
          <a:p>
            <a:r>
              <a:rPr lang="en-GB" sz="1600" dirty="0" smtClean="0">
                <a:solidFill>
                  <a:srgbClr val="FFC000"/>
                </a:solidFill>
              </a:rPr>
              <a:t>Subtract background (20). Filter </a:t>
            </a:r>
            <a:r>
              <a:rPr lang="en-GB" sz="1600" dirty="0">
                <a:solidFill>
                  <a:srgbClr val="FFC000"/>
                </a:solidFill>
              </a:rPr>
              <a:t>/ Gaussian (3), </a:t>
            </a:r>
            <a:endParaRPr lang="en-GB" sz="1600" dirty="0" smtClean="0">
              <a:solidFill>
                <a:srgbClr val="FFC000"/>
              </a:solidFill>
            </a:endParaRPr>
          </a:p>
          <a:p>
            <a:r>
              <a:rPr lang="en-GB" sz="1600" dirty="0" smtClean="0">
                <a:solidFill>
                  <a:srgbClr val="FFC000"/>
                </a:solidFill>
              </a:rPr>
              <a:t>Then </a:t>
            </a:r>
            <a:r>
              <a:rPr lang="en-GB" sz="1600" dirty="0">
                <a:solidFill>
                  <a:srgbClr val="FFC000"/>
                </a:solidFill>
              </a:rPr>
              <a:t>find maxima </a:t>
            </a:r>
            <a:r>
              <a:rPr lang="en-GB" sz="1600" dirty="0" smtClean="0">
                <a:solidFill>
                  <a:srgbClr val="FFC000"/>
                </a:solidFill>
              </a:rPr>
              <a:t>(2, </a:t>
            </a:r>
            <a:r>
              <a:rPr lang="en-GB" sz="1600" dirty="0">
                <a:solidFill>
                  <a:srgbClr val="FFC000"/>
                </a:solidFill>
              </a:rPr>
              <a:t>preview, adjust tolerance)</a:t>
            </a:r>
          </a:p>
          <a:p>
            <a:r>
              <a:rPr lang="en-GB" sz="1600" dirty="0">
                <a:solidFill>
                  <a:srgbClr val="FFC000"/>
                </a:solidFill>
              </a:rPr>
              <a:t>Bingo!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71" y="1067340"/>
            <a:ext cx="3597662" cy="26649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6733" y="3829535"/>
            <a:ext cx="3578402" cy="26527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7349" y="2390779"/>
            <a:ext cx="2339543" cy="217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740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 bwMode="auto">
          <a:xfrm>
            <a:off x="1657350" y="192881"/>
            <a:ext cx="58293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sz="3000" kern="0" dirty="0">
                <a:solidFill>
                  <a:schemeClr val="bg1"/>
                </a:solidFill>
              </a:rPr>
              <a:t>What about real samples – 2!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38" y="1705874"/>
            <a:ext cx="4766066" cy="39867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158" y="2772674"/>
            <a:ext cx="3049076" cy="28405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0267" y="864337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FF00"/>
                </a:solidFill>
              </a:rPr>
              <a:t>Open file:</a:t>
            </a:r>
          </a:p>
          <a:p>
            <a:r>
              <a:rPr lang="en-GB" dirty="0">
                <a:solidFill>
                  <a:srgbClr val="FFFF00"/>
                </a:solidFill>
              </a:rPr>
              <a:t>Cell counting </a:t>
            </a:r>
            <a:r>
              <a:rPr lang="en-GB" dirty="0" smtClean="0">
                <a:solidFill>
                  <a:srgbClr val="FFFF00"/>
                </a:solidFill>
              </a:rPr>
              <a:t>2</a:t>
            </a:r>
            <a:endParaRPr lang="en-GB" dirty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04029" y="1705874"/>
            <a:ext cx="20826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C000"/>
                </a:solidFill>
              </a:rPr>
              <a:t>Image / Type 8 bit</a:t>
            </a:r>
          </a:p>
          <a:p>
            <a:r>
              <a:rPr lang="en-GB" dirty="0" smtClean="0">
                <a:solidFill>
                  <a:srgbClr val="FFC000"/>
                </a:solidFill>
              </a:rPr>
              <a:t>Gaussian (3) Filter</a:t>
            </a:r>
          </a:p>
          <a:p>
            <a:r>
              <a:rPr lang="en-GB" dirty="0" smtClean="0">
                <a:solidFill>
                  <a:srgbClr val="FFC000"/>
                </a:solidFill>
              </a:rPr>
              <a:t>then Find Maxima</a:t>
            </a:r>
            <a:endParaRPr lang="en-GB" dirty="0">
              <a:solidFill>
                <a:srgbClr val="FFC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14188" y="3755567"/>
            <a:ext cx="28756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FF0000"/>
                </a:solidFill>
              </a:rPr>
              <a:t>Try: Maxima Within Tolerance</a:t>
            </a:r>
            <a:endParaRPr lang="en-GB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21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-85724" y="190501"/>
            <a:ext cx="9068990" cy="573704"/>
          </a:xfrm>
        </p:spPr>
        <p:txBody>
          <a:bodyPr/>
          <a:lstStyle/>
          <a:p>
            <a:pPr eaLnBrk="1" hangingPunct="1"/>
            <a:r>
              <a:rPr lang="en-US" altLang="en-US" sz="3200" dirty="0">
                <a:solidFill>
                  <a:schemeClr val="bg1"/>
                </a:solidFill>
              </a:rPr>
              <a:t>Image processing rules: </a:t>
            </a:r>
            <a:r>
              <a:rPr lang="en-US" altLang="en-US" sz="3200" dirty="0" smtClean="0">
                <a:solidFill>
                  <a:schemeClr val="bg1"/>
                </a:solidFill>
              </a:rPr>
              <a:t>Dos and Don’ts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65539" name="Text Box 4"/>
          <p:cNvSpPr txBox="1">
            <a:spLocks noChangeArrowheads="1"/>
          </p:cNvSpPr>
          <p:nvPr/>
        </p:nvSpPr>
        <p:spPr bwMode="auto">
          <a:xfrm>
            <a:off x="1116209" y="1036644"/>
            <a:ext cx="6875266" cy="3831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FFF00"/>
                </a:solidFill>
              </a:rPr>
              <a:t>Manipulation should be done on a copy not the original data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FFF00"/>
                </a:solidFill>
              </a:rPr>
              <a:t>Simple adjustments to the entire image are usually acceptable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FFF00"/>
                </a:solidFill>
              </a:rPr>
              <a:t>Check journal’s </a:t>
            </a:r>
            <a:r>
              <a:rPr lang="en-US" altLang="en-US" sz="1800" dirty="0" err="1">
                <a:solidFill>
                  <a:srgbClr val="FFFF00"/>
                </a:solidFill>
              </a:rPr>
              <a:t>guidances</a:t>
            </a:r>
            <a:endParaRPr lang="en-US" altLang="en-US" sz="1800" dirty="0">
              <a:solidFill>
                <a:srgbClr val="FFFF00"/>
              </a:solidFill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FFF00"/>
                </a:solidFill>
              </a:rPr>
              <a:t>Ethical guidelines: </a:t>
            </a:r>
            <a:r>
              <a:rPr lang="en-US" altLang="en-US" sz="1800" dirty="0">
                <a:solidFill>
                  <a:srgbClr val="FFFF00"/>
                </a:solidFill>
                <a:hlinkClick r:id="rId3"/>
              </a:rPr>
              <a:t>http://www.ncbi.nlm.nih.gov/pubmed/20567932</a:t>
            </a:r>
            <a:endParaRPr lang="en-US" altLang="en-US" sz="1800" dirty="0">
              <a:solidFill>
                <a:srgbClr val="FFFF00"/>
              </a:solidFill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FFF00"/>
                </a:solidFill>
              </a:rPr>
              <a:t>Be honest, always </a:t>
            </a:r>
            <a:r>
              <a:rPr lang="en-US" altLang="en-US" sz="1800" dirty="0" smtClean="0">
                <a:solidFill>
                  <a:srgbClr val="FFFF00"/>
                </a:solidFill>
              </a:rPr>
              <a:t>describe </a:t>
            </a:r>
            <a:r>
              <a:rPr lang="en-US" altLang="en-US" sz="1800" dirty="0">
                <a:solidFill>
                  <a:srgbClr val="FFFF00"/>
                </a:solidFill>
              </a:rPr>
              <a:t>the adjustments made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FFF00"/>
                </a:solidFill>
              </a:rPr>
              <a:t>Do not hide information (brightness, contrast, level)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FFF00"/>
                </a:solidFill>
              </a:rPr>
              <a:t>Do not create/destroy information (interpolation, bit-depth conversion) </a:t>
            </a:r>
          </a:p>
        </p:txBody>
      </p:sp>
      <p:sp>
        <p:nvSpPr>
          <p:cNvPr id="65540" name="Rectangle 5"/>
          <p:cNvSpPr>
            <a:spLocks noChangeArrowheads="1"/>
          </p:cNvSpPr>
          <p:nvPr/>
        </p:nvSpPr>
        <p:spPr bwMode="auto">
          <a:xfrm>
            <a:off x="779860" y="5153026"/>
            <a:ext cx="7831931" cy="946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350" dirty="0">
                <a:solidFill>
                  <a:srgbClr val="FFFFFF"/>
                </a:solidFill>
                <a:hlinkClick r:id="rId4"/>
              </a:rPr>
              <a:t>http://jcb.rupress.org/cgi/content/full/166/1/11</a:t>
            </a:r>
            <a:r>
              <a:rPr lang="en-GB" altLang="en-US" sz="1350" dirty="0">
                <a:solidFill>
                  <a:srgbClr val="FFFFFF"/>
                </a:solidFill>
              </a:rPr>
              <a:t> </a:t>
            </a:r>
            <a:r>
              <a:rPr lang="en-GB" altLang="en-US" sz="1350" dirty="0">
                <a:solidFill>
                  <a:schemeClr val="bg1"/>
                </a:solidFill>
              </a:rPr>
              <a:t>JCB article about image manipulation.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GB" altLang="en-US" sz="1500" dirty="0">
              <a:solidFill>
                <a:schemeClr val="bg1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350" dirty="0">
                <a:solidFill>
                  <a:srgbClr val="FFFFFF"/>
                </a:solidFill>
                <a:hlinkClick r:id="rId5"/>
              </a:rPr>
              <a:t>http://swehsc.pharmacy.arizona.edu/micro/digital-image-ethics</a:t>
            </a:r>
            <a:r>
              <a:rPr lang="en-GB" altLang="en-US" sz="1350" dirty="0">
                <a:solidFill>
                  <a:srgbClr val="FFFFFF"/>
                </a:solidFill>
              </a:rPr>
              <a:t> Nice article, picking the best image is not the same as picking the image that fits your hypothesis!</a:t>
            </a:r>
          </a:p>
        </p:txBody>
      </p:sp>
    </p:spTree>
    <p:extLst>
      <p:ext uri="{BB962C8B-B14F-4D97-AF65-F5344CB8AC3E}">
        <p14:creationId xmlns:p14="http://schemas.microsoft.com/office/powerpoint/2010/main" val="411549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 bwMode="auto">
          <a:xfrm>
            <a:off x="1657350" y="192881"/>
            <a:ext cx="58293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sz="3000" kern="0" dirty="0">
                <a:solidFill>
                  <a:schemeClr val="bg1"/>
                </a:solidFill>
              </a:rPr>
              <a:t>What about real samples – </a:t>
            </a:r>
            <a:r>
              <a:rPr lang="en-US" altLang="en-US" sz="3000" kern="0" dirty="0" smtClean="0">
                <a:solidFill>
                  <a:schemeClr val="bg1"/>
                </a:solidFill>
              </a:rPr>
              <a:t>3!</a:t>
            </a:r>
            <a:endParaRPr lang="en-US" altLang="en-US" sz="3000" kern="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2449" y="1229606"/>
            <a:ext cx="75914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Cilia. Need to know how many </a:t>
            </a:r>
            <a:r>
              <a:rPr lang="en-GB" u="sng" dirty="0" smtClean="0">
                <a:solidFill>
                  <a:schemeClr val="bg1"/>
                </a:solidFill>
              </a:rPr>
              <a:t>and</a:t>
            </a:r>
            <a:r>
              <a:rPr lang="en-GB" dirty="0" smtClean="0">
                <a:solidFill>
                  <a:schemeClr val="bg1"/>
                </a:solidFill>
              </a:rPr>
              <a:t> how long they are.</a:t>
            </a:r>
          </a:p>
          <a:p>
            <a:r>
              <a:rPr lang="en-GB" dirty="0">
                <a:solidFill>
                  <a:schemeClr val="bg1"/>
                </a:solidFill>
              </a:rPr>
              <a:t>F</a:t>
            </a:r>
            <a:r>
              <a:rPr lang="en-GB" dirty="0" smtClean="0">
                <a:solidFill>
                  <a:schemeClr val="bg1"/>
                </a:solidFill>
              </a:rPr>
              <a:t>ind maxima no good (only counts them).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Therefore, segment to a binary image then measure the lengths. 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How??</a:t>
            </a:r>
          </a:p>
          <a:p>
            <a:r>
              <a:rPr lang="en-GB" dirty="0">
                <a:solidFill>
                  <a:srgbClr val="FFC000"/>
                </a:solidFill>
              </a:rPr>
              <a:t>Image: Images for users/ Cilia lengths. Choose one image</a:t>
            </a:r>
            <a:r>
              <a:rPr lang="en-GB" dirty="0" smtClean="0">
                <a:solidFill>
                  <a:srgbClr val="FFC000"/>
                </a:solidFill>
              </a:rPr>
              <a:t>.</a:t>
            </a:r>
            <a:endParaRPr lang="en-GB" dirty="0" smtClean="0">
              <a:solidFill>
                <a:schemeClr val="bg1"/>
              </a:solidFill>
            </a:endParaRPr>
          </a:p>
          <a:p>
            <a:r>
              <a:rPr lang="en-GB" dirty="0" smtClean="0">
                <a:solidFill>
                  <a:schemeClr val="bg1"/>
                </a:solidFill>
              </a:rPr>
              <a:t>Hints: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Background correction. Filter (keeping edges). 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Binary Dilate and skeletonize.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887" y="3671553"/>
            <a:ext cx="3033713" cy="23977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274" y="3679897"/>
            <a:ext cx="3033713" cy="239770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348162" y="617719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Macro: Images for users/ Macros/ Cilia2Dlengths.</a:t>
            </a:r>
            <a:endParaRPr lang="en-GB" dirty="0">
              <a:solidFill>
                <a:srgbClr val="FFC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65684" y="6858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552449" y="802524"/>
            <a:ext cx="1811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Exercise 7)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44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1143000" y="134542"/>
            <a:ext cx="6356550" cy="497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GB" altLang="en-US" kern="0" dirty="0" smtClean="0">
                <a:solidFill>
                  <a:schemeClr val="bg1"/>
                </a:solidFill>
              </a:rPr>
              <a:t>Identifying double stained cells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9981" y="1522095"/>
            <a:ext cx="82105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Often you need to measure cells that are positive for a particular stain.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A nuclear or cytoplasmic marker.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Use thresholding to make a binary image of each channel, then use ‘Image Calculator’ to add or subtract images from each other to identify overlaps.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 smtClean="0">
                <a:solidFill>
                  <a:srgbClr val="FFC000"/>
                </a:solidFill>
              </a:rPr>
              <a:t>File: </a:t>
            </a:r>
            <a:r>
              <a:rPr lang="en-GB" dirty="0">
                <a:solidFill>
                  <a:srgbClr val="FFC000"/>
                </a:solidFill>
              </a:rPr>
              <a:t>Images for users/ </a:t>
            </a:r>
            <a:r>
              <a:rPr lang="en-GB" dirty="0" smtClean="0">
                <a:solidFill>
                  <a:srgbClr val="FFC000"/>
                </a:solidFill>
              </a:rPr>
              <a:t>Double Stained cells/ </a:t>
            </a:r>
            <a:r>
              <a:rPr lang="en-GB" dirty="0" err="1" smtClean="0">
                <a:solidFill>
                  <a:srgbClr val="FFC000"/>
                </a:solidFill>
              </a:rPr>
              <a:t>Dapi_GreenCytoplasm_RedNuclei.lsm</a:t>
            </a:r>
            <a:endParaRPr lang="en-GB" dirty="0" smtClean="0">
              <a:solidFill>
                <a:srgbClr val="FFC000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 smtClean="0">
                <a:solidFill>
                  <a:schemeClr val="bg1"/>
                </a:solidFill>
              </a:rPr>
              <a:t>Procedure: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 err="1" smtClean="0">
                <a:solidFill>
                  <a:srgbClr val="00B0F0"/>
                </a:solidFill>
              </a:rPr>
              <a:t>Dapi</a:t>
            </a:r>
            <a:r>
              <a:rPr lang="en-GB" dirty="0" smtClean="0">
                <a:solidFill>
                  <a:schemeClr val="bg1"/>
                </a:solidFill>
              </a:rPr>
              <a:t>: Median(3). Threshold Triangle. Watershed. </a:t>
            </a:r>
            <a:r>
              <a:rPr lang="en-GB" dirty="0" err="1" smtClean="0">
                <a:solidFill>
                  <a:schemeClr val="bg1"/>
                </a:solidFill>
              </a:rPr>
              <a:t>Analyze</a:t>
            </a:r>
            <a:r>
              <a:rPr lang="en-GB" dirty="0" smtClean="0">
                <a:solidFill>
                  <a:schemeClr val="bg1"/>
                </a:solidFill>
              </a:rPr>
              <a:t> particles (20) Masks.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rgbClr val="92D050"/>
                </a:solidFill>
              </a:rPr>
              <a:t>Green</a:t>
            </a:r>
            <a:r>
              <a:rPr lang="en-GB" dirty="0">
                <a:solidFill>
                  <a:schemeClr val="bg1"/>
                </a:solidFill>
              </a:rPr>
              <a:t>: </a:t>
            </a:r>
            <a:r>
              <a:rPr lang="en-GB" dirty="0" smtClean="0">
                <a:solidFill>
                  <a:schemeClr val="bg1"/>
                </a:solidFill>
              </a:rPr>
              <a:t>Median(2). Threshold Default. </a:t>
            </a:r>
          </a:p>
          <a:p>
            <a:r>
              <a:rPr lang="en-GB" dirty="0" err="1" smtClean="0">
                <a:solidFill>
                  <a:schemeClr val="bg1"/>
                </a:solidFill>
              </a:rPr>
              <a:t>Analyze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 err="1" smtClean="0">
                <a:solidFill>
                  <a:schemeClr val="bg1"/>
                </a:solidFill>
              </a:rPr>
              <a:t>paricles</a:t>
            </a:r>
            <a:r>
              <a:rPr lang="en-GB" dirty="0" smtClean="0">
                <a:solidFill>
                  <a:schemeClr val="bg1"/>
                </a:solidFill>
              </a:rPr>
              <a:t> (50) Masks.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Red</a:t>
            </a:r>
            <a:r>
              <a:rPr lang="en-GB" dirty="0">
                <a:solidFill>
                  <a:schemeClr val="bg1"/>
                </a:solidFill>
              </a:rPr>
              <a:t>: As for </a:t>
            </a:r>
            <a:r>
              <a:rPr lang="en-GB" dirty="0" err="1">
                <a:solidFill>
                  <a:schemeClr val="bg1"/>
                </a:solidFill>
              </a:rPr>
              <a:t>Dapi</a:t>
            </a:r>
            <a:r>
              <a:rPr lang="en-GB" dirty="0">
                <a:solidFill>
                  <a:schemeClr val="bg1"/>
                </a:solidFill>
              </a:rPr>
              <a:t>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Image Calculator: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Mask </a:t>
            </a:r>
            <a:r>
              <a:rPr lang="en-GB" dirty="0">
                <a:solidFill>
                  <a:schemeClr val="bg1"/>
                </a:solidFill>
              </a:rPr>
              <a:t>C2 </a:t>
            </a:r>
            <a:r>
              <a:rPr lang="en-GB" b="1" u="sng" dirty="0" smtClean="0">
                <a:solidFill>
                  <a:schemeClr val="bg1"/>
                </a:solidFill>
              </a:rPr>
              <a:t>AND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C3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Combine </a:t>
            </a:r>
            <a:r>
              <a:rPr lang="en-GB" dirty="0" err="1">
                <a:solidFill>
                  <a:schemeClr val="bg1"/>
                </a:solidFill>
              </a:rPr>
              <a:t>orig</a:t>
            </a:r>
            <a:r>
              <a:rPr lang="en-GB" dirty="0">
                <a:solidFill>
                  <a:schemeClr val="bg1"/>
                </a:solidFill>
              </a:rPr>
              <a:t> 3 colours + new binary image.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597" y="4175914"/>
            <a:ext cx="1901953" cy="2092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09981" y="1060430"/>
            <a:ext cx="1811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Exercise 8)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34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 bwMode="auto">
          <a:xfrm>
            <a:off x="1690687" y="190500"/>
            <a:ext cx="58293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kern="0" dirty="0" smtClean="0">
                <a:solidFill>
                  <a:schemeClr val="bg1"/>
                </a:solidFill>
              </a:rPr>
              <a:t>Histology staining analysis:</a:t>
            </a:r>
          </a:p>
          <a:p>
            <a:pPr eaLnBrk="1" hangingPunct="1"/>
            <a:r>
              <a:rPr lang="en-US" altLang="en-US" kern="0" dirty="0" err="1" smtClean="0">
                <a:solidFill>
                  <a:schemeClr val="bg1"/>
                </a:solidFill>
              </a:rPr>
              <a:t>Colour</a:t>
            </a:r>
            <a:r>
              <a:rPr lang="en-US" altLang="en-US" kern="0" dirty="0" smtClean="0">
                <a:solidFill>
                  <a:schemeClr val="bg1"/>
                </a:solidFill>
              </a:rPr>
              <a:t> deconvolution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809" y="1441879"/>
            <a:ext cx="2370641" cy="25300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1450" y="1441878"/>
            <a:ext cx="2370898" cy="25300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2091" y="1441876"/>
            <a:ext cx="3094369" cy="25300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08866" y="4499629"/>
            <a:ext cx="383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C000"/>
                </a:solidFill>
              </a:rPr>
              <a:t>Image / </a:t>
            </a:r>
            <a:r>
              <a:rPr lang="en-GB" dirty="0" err="1" smtClean="0">
                <a:solidFill>
                  <a:srgbClr val="FFC000"/>
                </a:solidFill>
              </a:rPr>
              <a:t>Color</a:t>
            </a:r>
            <a:r>
              <a:rPr lang="en-GB" dirty="0" smtClean="0">
                <a:solidFill>
                  <a:srgbClr val="FFC000"/>
                </a:solidFill>
              </a:rPr>
              <a:t> / </a:t>
            </a:r>
            <a:r>
              <a:rPr lang="en-GB" dirty="0" err="1" smtClean="0">
                <a:solidFill>
                  <a:srgbClr val="FFC000"/>
                </a:solidFill>
              </a:rPr>
              <a:t>Color</a:t>
            </a:r>
            <a:r>
              <a:rPr lang="en-GB" dirty="0" smtClean="0">
                <a:solidFill>
                  <a:srgbClr val="FFC000"/>
                </a:solidFill>
              </a:rPr>
              <a:t> </a:t>
            </a:r>
            <a:r>
              <a:rPr lang="en-GB" dirty="0" err="1" smtClean="0">
                <a:solidFill>
                  <a:srgbClr val="FFC000"/>
                </a:solidFill>
              </a:rPr>
              <a:t>Deconvolution</a:t>
            </a:r>
            <a:endParaRPr lang="en-GB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04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60" y="336978"/>
            <a:ext cx="2932910" cy="31301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2270" y="336978"/>
            <a:ext cx="2932910" cy="31301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5180" y="336977"/>
            <a:ext cx="2932911" cy="31301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201" y="3467101"/>
            <a:ext cx="2933229" cy="3130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2270" y="3472819"/>
            <a:ext cx="2927870" cy="31244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5261" y="3472819"/>
            <a:ext cx="2927870" cy="3124405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3124629" y="314974"/>
            <a:ext cx="5901559" cy="6282250"/>
            <a:chOff x="3124629" y="314974"/>
            <a:chExt cx="5901559" cy="628225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080220" y="314974"/>
              <a:ext cx="2945968" cy="314405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089982" y="3467101"/>
              <a:ext cx="2933229" cy="3130123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124629" y="332944"/>
              <a:ext cx="2940471" cy="313819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149032" y="3459033"/>
              <a:ext cx="2940789" cy="31381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859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70250" y="410767"/>
            <a:ext cx="5829300" cy="497681"/>
          </a:xfrm>
        </p:spPr>
        <p:txBody>
          <a:bodyPr/>
          <a:lstStyle/>
          <a:p>
            <a:pPr eaLnBrk="1" hangingPunct="1"/>
            <a:r>
              <a:rPr lang="en-GB" altLang="en-US" dirty="0" smtClean="0">
                <a:solidFill>
                  <a:schemeClr val="bg1"/>
                </a:solidFill>
              </a:rPr>
              <a:t>Macros</a:t>
            </a:r>
            <a:br>
              <a:rPr lang="en-GB" altLang="en-US" dirty="0" smtClean="0">
                <a:solidFill>
                  <a:schemeClr val="bg1"/>
                </a:solidFill>
              </a:rPr>
            </a:br>
            <a:r>
              <a:rPr lang="en-GB" sz="1800" u="sng" dirty="0">
                <a:hlinkClick r:id="rId2"/>
              </a:rPr>
              <a:t>http://rsb.info.nih.gov/ij/developer/macro/functions.html</a:t>
            </a:r>
            <a:r>
              <a:rPr lang="en-GB" dirty="0"/>
              <a:t/>
            </a:r>
            <a:br>
              <a:rPr lang="en-GB" dirty="0"/>
            </a:br>
            <a:endParaRPr lang="en-GB" altLang="en-US" dirty="0" smtClean="0">
              <a:solidFill>
                <a:schemeClr val="bg1"/>
              </a:solidFill>
            </a:endParaRPr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523875" y="1035845"/>
            <a:ext cx="5829300" cy="1465659"/>
          </a:xfrm>
        </p:spPr>
        <p:txBody>
          <a:bodyPr/>
          <a:lstStyle/>
          <a:p>
            <a:pPr eaLnBrk="1" hangingPunct="1"/>
            <a:r>
              <a:rPr lang="en-GB" altLang="en-US" sz="2000" dirty="0" smtClean="0">
                <a:solidFill>
                  <a:srgbClr val="FFFF00"/>
                </a:solidFill>
              </a:rPr>
              <a:t>Customisable automation</a:t>
            </a:r>
          </a:p>
          <a:p>
            <a:pPr eaLnBrk="1" hangingPunct="1"/>
            <a:r>
              <a:rPr lang="en-GB" altLang="en-US" sz="2000" dirty="0" smtClean="0">
                <a:solidFill>
                  <a:srgbClr val="FFFF00"/>
                </a:solidFill>
              </a:rPr>
              <a:t>Written in Macro language </a:t>
            </a:r>
          </a:p>
          <a:p>
            <a:pPr eaLnBrk="1" hangingPunct="1"/>
            <a:r>
              <a:rPr lang="en-GB" altLang="en-US" sz="2000" dirty="0" smtClean="0">
                <a:solidFill>
                  <a:srgbClr val="FFFF00"/>
                </a:solidFill>
              </a:rPr>
              <a:t>Macro can be recorded</a:t>
            </a:r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07" t="806" r="57742" b="80000"/>
          <a:stretch>
            <a:fillRect/>
          </a:stretch>
        </p:blipFill>
        <p:spPr bwMode="auto">
          <a:xfrm>
            <a:off x="4442025" y="1188245"/>
            <a:ext cx="3427809" cy="1731169"/>
          </a:xfrm>
          <a:prstGeom prst="rect">
            <a:avLst/>
          </a:prstGeom>
          <a:noFill/>
          <a:ln w="19050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161924" y="2295526"/>
            <a:ext cx="733762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 smtClean="0">
                <a:solidFill>
                  <a:srgbClr val="FFFFFF"/>
                </a:solidFill>
              </a:rPr>
              <a:t>Try it…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 altLang="en-US" dirty="0" smtClean="0">
              <a:solidFill>
                <a:srgbClr val="FFFFFF"/>
              </a:solidFill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 smtClean="0">
                <a:solidFill>
                  <a:srgbClr val="FFC000"/>
                </a:solidFill>
              </a:rPr>
              <a:t>Files</a:t>
            </a:r>
            <a:r>
              <a:rPr lang="en-GB" altLang="en-US" dirty="0">
                <a:solidFill>
                  <a:srgbClr val="FFC000"/>
                </a:solidFill>
              </a:rPr>
              <a:t>: </a:t>
            </a:r>
            <a:r>
              <a:rPr lang="en-GB" altLang="en-US" dirty="0" smtClean="0">
                <a:solidFill>
                  <a:srgbClr val="FFC000"/>
                </a:solidFill>
              </a:rPr>
              <a:t>	</a:t>
            </a:r>
            <a:r>
              <a:rPr lang="en-GB" altLang="en-US" dirty="0" smtClean="0">
                <a:solidFill>
                  <a:srgbClr val="FFFFFF"/>
                </a:solidFill>
              </a:rPr>
              <a:t>Gut </a:t>
            </a:r>
            <a:r>
              <a:rPr lang="en-GB" altLang="en-US" dirty="0">
                <a:solidFill>
                  <a:srgbClr val="FFFFFF"/>
                </a:solidFill>
              </a:rPr>
              <a:t>7 ki67 </a:t>
            </a:r>
            <a:r>
              <a:rPr lang="en-GB" altLang="en-US" dirty="0" err="1" smtClean="0">
                <a:solidFill>
                  <a:srgbClr val="FFFFFF"/>
                </a:solidFill>
              </a:rPr>
              <a:t>circ</a:t>
            </a:r>
            <a:r>
              <a:rPr lang="en-GB" altLang="en-US" dirty="0" smtClean="0">
                <a:solidFill>
                  <a:srgbClr val="FFFFFF"/>
                </a:solidFill>
              </a:rPr>
              <a:t>	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 smtClean="0">
                <a:solidFill>
                  <a:srgbClr val="FFC000"/>
                </a:solidFill>
              </a:rPr>
              <a:t>Macros: 	</a:t>
            </a:r>
            <a:r>
              <a:rPr lang="en-GB" altLang="en-US" dirty="0" smtClean="0">
                <a:solidFill>
                  <a:srgbClr val="FFFFFF"/>
                </a:solidFill>
              </a:rPr>
              <a:t>Ki67_find_maxima_noROI.ijm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 altLang="en-US" dirty="0" smtClean="0">
              <a:solidFill>
                <a:srgbClr val="FFFFFF"/>
              </a:solidFill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 smtClean="0">
                <a:solidFill>
                  <a:srgbClr val="FFFFFF"/>
                </a:solidFill>
              </a:rPr>
              <a:t>Drag Ki67 </a:t>
            </a:r>
            <a:r>
              <a:rPr lang="en-GB" altLang="en-US" dirty="0">
                <a:solidFill>
                  <a:srgbClr val="FFFFFF"/>
                </a:solidFill>
              </a:rPr>
              <a:t>maxima </a:t>
            </a:r>
            <a:r>
              <a:rPr lang="en-GB" altLang="en-US" dirty="0" smtClean="0">
                <a:solidFill>
                  <a:srgbClr val="FFFFFF"/>
                </a:solidFill>
              </a:rPr>
              <a:t>macro to </a:t>
            </a:r>
            <a:r>
              <a:rPr lang="en-GB" altLang="en-US" dirty="0" err="1" smtClean="0">
                <a:solidFill>
                  <a:srgbClr val="FFFFFF"/>
                </a:solidFill>
              </a:rPr>
              <a:t>imageJ</a:t>
            </a:r>
            <a:r>
              <a:rPr lang="en-GB" altLang="en-US" dirty="0" smtClean="0">
                <a:solidFill>
                  <a:srgbClr val="FFFFFF"/>
                </a:solidFill>
              </a:rPr>
              <a:t>, open first image. </a:t>
            </a:r>
            <a:r>
              <a:rPr lang="en-GB" altLang="en-US" b="1" dirty="0" smtClean="0">
                <a:solidFill>
                  <a:srgbClr val="FFC000"/>
                </a:solidFill>
              </a:rPr>
              <a:t>Run</a:t>
            </a:r>
            <a:r>
              <a:rPr lang="en-GB" altLang="en-US" dirty="0" smtClean="0">
                <a:solidFill>
                  <a:srgbClr val="FFFFFF"/>
                </a:solidFill>
              </a:rPr>
              <a:t> macro</a:t>
            </a:r>
            <a:endParaRPr lang="en-GB" altLang="en-US" dirty="0">
              <a:solidFill>
                <a:srgbClr val="FFFFFF"/>
              </a:solidFill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>
                <a:solidFill>
                  <a:srgbClr val="FFFFFF"/>
                </a:solidFill>
              </a:rPr>
              <a:t>Do it manually with Plugins / Macro / record … Create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>
                <a:solidFill>
                  <a:srgbClr val="FFFFFF"/>
                </a:solidFill>
              </a:rPr>
              <a:t>Change ‘run’ to ‘</a:t>
            </a:r>
            <a:r>
              <a:rPr lang="en-GB" altLang="en-US" dirty="0" err="1">
                <a:solidFill>
                  <a:srgbClr val="FFFFFF"/>
                </a:solidFill>
              </a:rPr>
              <a:t>doCommand</a:t>
            </a:r>
            <a:r>
              <a:rPr lang="en-GB" altLang="en-US" dirty="0">
                <a:solidFill>
                  <a:srgbClr val="FFFFFF"/>
                </a:solidFill>
              </a:rPr>
              <a:t>’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72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 bwMode="auto">
          <a:xfrm>
            <a:off x="1670250" y="134542"/>
            <a:ext cx="5829300" cy="497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GB" altLang="en-US" kern="0" dirty="0" smtClean="0">
                <a:solidFill>
                  <a:schemeClr val="bg1"/>
                </a:solidFill>
              </a:rPr>
              <a:t>Macros - 2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1975" y="865462"/>
            <a:ext cx="771236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FF00"/>
                </a:solidFill>
              </a:rPr>
              <a:t>Can be used to process lots of files, and use any </a:t>
            </a:r>
            <a:r>
              <a:rPr lang="en-GB" dirty="0">
                <a:solidFill>
                  <a:srgbClr val="FFFF00"/>
                </a:solidFill>
              </a:rPr>
              <a:t>I</a:t>
            </a:r>
            <a:r>
              <a:rPr lang="en-GB" dirty="0" smtClean="0">
                <a:solidFill>
                  <a:srgbClr val="FFFF00"/>
                </a:solidFill>
              </a:rPr>
              <a:t>mageJ function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 smtClean="0">
                <a:solidFill>
                  <a:srgbClr val="FFFF00"/>
                </a:solidFill>
              </a:rPr>
              <a:t>This example is from ancient fossilized rice grains…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 smtClean="0">
                <a:solidFill>
                  <a:srgbClr val="FFFF00"/>
                </a:solidFill>
              </a:rPr>
              <a:t>Files: Rice (folder)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>
                <a:solidFill>
                  <a:srgbClr val="FFFF00"/>
                </a:solidFill>
              </a:rPr>
              <a:t>Macro: </a:t>
            </a:r>
            <a:r>
              <a:rPr lang="en-GB" dirty="0" err="1">
                <a:solidFill>
                  <a:schemeClr val="bg1"/>
                </a:solidFill>
              </a:rPr>
              <a:t>RiceEllipses-CourseVersion.ijm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smtClean="0">
                <a:solidFill>
                  <a:schemeClr val="bg1"/>
                </a:solidFill>
              </a:rPr>
              <a:t>(open the macro – drag to </a:t>
            </a:r>
            <a:r>
              <a:rPr lang="en-GB" dirty="0">
                <a:solidFill>
                  <a:schemeClr val="bg1"/>
                </a:solidFill>
              </a:rPr>
              <a:t>I</a:t>
            </a:r>
            <a:r>
              <a:rPr lang="en-GB" dirty="0" smtClean="0">
                <a:solidFill>
                  <a:schemeClr val="bg1"/>
                </a:solidFill>
              </a:rPr>
              <a:t>mageJ)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3130027"/>
            <a:ext cx="5688109" cy="34136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57950" y="3390900"/>
            <a:ext cx="210826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C000"/>
                </a:solidFill>
              </a:rPr>
              <a:t>Need to measure:</a:t>
            </a:r>
          </a:p>
          <a:p>
            <a:r>
              <a:rPr lang="en-GB" dirty="0" smtClean="0">
                <a:solidFill>
                  <a:srgbClr val="FFC000"/>
                </a:solidFill>
              </a:rPr>
              <a:t>Length,</a:t>
            </a:r>
          </a:p>
          <a:p>
            <a:r>
              <a:rPr lang="en-GB" dirty="0" smtClean="0">
                <a:solidFill>
                  <a:srgbClr val="FFC000"/>
                </a:solidFill>
              </a:rPr>
              <a:t>Width,</a:t>
            </a:r>
          </a:p>
          <a:p>
            <a:r>
              <a:rPr lang="en-GB" dirty="0" smtClean="0">
                <a:solidFill>
                  <a:srgbClr val="FFC000"/>
                </a:solidFill>
              </a:rPr>
              <a:t>Area,</a:t>
            </a:r>
          </a:p>
          <a:p>
            <a:r>
              <a:rPr lang="en-GB" dirty="0" smtClean="0">
                <a:solidFill>
                  <a:srgbClr val="FFC000"/>
                </a:solidFill>
              </a:rPr>
              <a:t>Shape descriptors.</a:t>
            </a:r>
          </a:p>
          <a:p>
            <a:endParaRPr lang="en-GB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37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 bwMode="auto">
          <a:xfrm>
            <a:off x="1670250" y="134542"/>
            <a:ext cx="5829300" cy="497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GB" altLang="en-US" kern="0" dirty="0" smtClean="0">
                <a:solidFill>
                  <a:schemeClr val="bg1"/>
                </a:solidFill>
              </a:rPr>
              <a:t>Macros - 3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1975" y="865462"/>
            <a:ext cx="648126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FF00"/>
                </a:solidFill>
              </a:rPr>
              <a:t>Or can analyse stacks, here is a scratch assay…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 smtClean="0">
                <a:solidFill>
                  <a:srgbClr val="FFFF00"/>
                </a:solidFill>
              </a:rPr>
              <a:t>Files: Wound Healing (folder)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>
                <a:solidFill>
                  <a:srgbClr val="FFFF00"/>
                </a:solidFill>
              </a:rPr>
              <a:t>Macro: </a:t>
            </a:r>
            <a:r>
              <a:rPr lang="en-GB" dirty="0" err="1">
                <a:solidFill>
                  <a:schemeClr val="bg1"/>
                </a:solidFill>
              </a:rPr>
              <a:t>wound_healing.ijm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smtClean="0">
                <a:solidFill>
                  <a:schemeClr val="bg1"/>
                </a:solidFill>
              </a:rPr>
              <a:t>(open the macro – drag to </a:t>
            </a:r>
            <a:r>
              <a:rPr lang="en-GB" dirty="0">
                <a:solidFill>
                  <a:schemeClr val="bg1"/>
                </a:solidFill>
              </a:rPr>
              <a:t>I</a:t>
            </a:r>
            <a:r>
              <a:rPr lang="en-GB" dirty="0" smtClean="0">
                <a:solidFill>
                  <a:schemeClr val="bg1"/>
                </a:solidFill>
              </a:rPr>
              <a:t>mageJ)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2884373"/>
            <a:ext cx="3286356" cy="28403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894" y="2879058"/>
            <a:ext cx="3292506" cy="284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99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23850" y="1177529"/>
            <a:ext cx="8648700" cy="3970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 dirty="0" smtClean="0">
                <a:solidFill>
                  <a:srgbClr val="FFFF00"/>
                </a:solidFill>
              </a:rPr>
              <a:t>Other Examples 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GB" altLang="en-US" sz="1800" dirty="0">
              <a:solidFill>
                <a:srgbClr val="FFFF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 dirty="0" smtClean="0">
                <a:solidFill>
                  <a:srgbClr val="FFFF00"/>
                </a:solidFill>
              </a:rPr>
              <a:t>Some imaging outputs your files into individual folders.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 dirty="0">
                <a:solidFill>
                  <a:srgbClr val="FFFF00"/>
                </a:solidFill>
              </a:rPr>
              <a:t>Macro: </a:t>
            </a:r>
            <a:r>
              <a:rPr lang="en-GB" altLang="en-US" sz="1800" dirty="0" err="1" smtClean="0">
                <a:solidFill>
                  <a:schemeClr val="bg1"/>
                </a:solidFill>
              </a:rPr>
              <a:t>MoveFilesToSingleFolder.ijm</a:t>
            </a:r>
            <a:endParaRPr lang="en-GB" altLang="en-US" sz="1800" dirty="0" smtClean="0">
              <a:solidFill>
                <a:schemeClr val="bg1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 dirty="0" smtClean="0">
                <a:solidFill>
                  <a:srgbClr val="FFFF00"/>
                </a:solidFill>
              </a:rPr>
              <a:t>Files: </a:t>
            </a:r>
            <a:r>
              <a:rPr lang="en-GB" altLang="en-US" sz="1800" dirty="0" smtClean="0">
                <a:solidFill>
                  <a:schemeClr val="bg1"/>
                </a:solidFill>
              </a:rPr>
              <a:t>try the ‘Images for Users’ folder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 dirty="0" smtClean="0">
                <a:solidFill>
                  <a:schemeClr val="bg1"/>
                </a:solidFill>
              </a:rPr>
              <a:t>Takes all files from a folder and all subfolders, puts them into a single folder.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GB" altLang="en-US" sz="1800" dirty="0">
              <a:solidFill>
                <a:srgbClr val="FFFFFF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GB" altLang="en-US" sz="1800" dirty="0">
                <a:solidFill>
                  <a:srgbClr val="FFFF00"/>
                </a:solidFill>
              </a:rPr>
              <a:t>If you have a folder full of </a:t>
            </a:r>
            <a:r>
              <a:rPr lang="en-GB" altLang="en-US" sz="1800" dirty="0" smtClean="0">
                <a:solidFill>
                  <a:srgbClr val="FFFF00"/>
                </a:solidFill>
              </a:rPr>
              <a:t>individual </a:t>
            </a:r>
            <a:r>
              <a:rPr lang="en-GB" altLang="en-US" sz="1800" dirty="0" err="1" smtClean="0">
                <a:solidFill>
                  <a:srgbClr val="FFFF00"/>
                </a:solidFill>
              </a:rPr>
              <a:t>dapi</a:t>
            </a:r>
            <a:r>
              <a:rPr lang="en-GB" altLang="en-US" sz="1800" dirty="0">
                <a:solidFill>
                  <a:srgbClr val="FFFF00"/>
                </a:solidFill>
              </a:rPr>
              <a:t>, green, red immunofluorescence images</a:t>
            </a:r>
            <a:r>
              <a:rPr lang="en-GB" altLang="en-US" sz="1800" dirty="0" smtClean="0">
                <a:solidFill>
                  <a:srgbClr val="FFFF00"/>
                </a:solidFill>
              </a:rPr>
              <a:t>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GB" altLang="en-US" sz="1800" dirty="0" smtClean="0">
                <a:solidFill>
                  <a:srgbClr val="FFFF00"/>
                </a:solidFill>
              </a:rPr>
              <a:t>Macro</a:t>
            </a:r>
            <a:r>
              <a:rPr lang="en-GB" altLang="en-US" sz="1800" dirty="0">
                <a:solidFill>
                  <a:srgbClr val="FFFF00"/>
                </a:solidFill>
              </a:rPr>
              <a:t>: </a:t>
            </a:r>
            <a:r>
              <a:rPr lang="en-GB" altLang="en-US" sz="1800" dirty="0">
                <a:solidFill>
                  <a:schemeClr val="bg1"/>
                </a:solidFill>
              </a:rPr>
              <a:t>Batch Create 3 colour stack &amp; </a:t>
            </a:r>
            <a:r>
              <a:rPr lang="en-GB" altLang="en-US" sz="1800" dirty="0" err="1" smtClean="0">
                <a:solidFill>
                  <a:schemeClr val="bg1"/>
                </a:solidFill>
              </a:rPr>
              <a:t>autocontrast.ijm</a:t>
            </a:r>
            <a:endParaRPr lang="en-GB" altLang="en-US" sz="1800" dirty="0" smtClean="0">
              <a:solidFill>
                <a:schemeClr val="bg1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GB" altLang="en-US" sz="1800" dirty="0">
                <a:solidFill>
                  <a:srgbClr val="FFFF00"/>
                </a:solidFill>
              </a:rPr>
              <a:t>Files: </a:t>
            </a:r>
            <a:r>
              <a:rPr lang="en-GB" altLang="en-US" sz="1800" dirty="0" smtClean="0">
                <a:solidFill>
                  <a:schemeClr val="bg1"/>
                </a:solidFill>
              </a:rPr>
              <a:t>Drosophila cells folder</a:t>
            </a:r>
            <a:endParaRPr lang="en-GB" altLang="en-US" sz="1800" dirty="0">
              <a:solidFill>
                <a:schemeClr val="bg1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 dirty="0" smtClean="0">
                <a:solidFill>
                  <a:srgbClr val="FFFFFF"/>
                </a:solidFill>
              </a:rPr>
              <a:t>Automate putting 3 colour fluorescent images together.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 dirty="0" smtClean="0">
                <a:solidFill>
                  <a:srgbClr val="FFFFFF"/>
                </a:solidFill>
              </a:rPr>
              <a:t>Sets auto-contrast to fill image histogram for each channel.</a:t>
            </a:r>
            <a:endParaRPr lang="en-GB" altLang="en-US" sz="1800" dirty="0">
              <a:solidFill>
                <a:srgbClr val="FFFFFF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 dirty="0">
                <a:solidFill>
                  <a:srgbClr val="FFFFFF"/>
                </a:solidFill>
              </a:rPr>
              <a:t>	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1670250" y="134542"/>
            <a:ext cx="5829300" cy="497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GB" altLang="en-US" kern="0" dirty="0" smtClean="0">
                <a:solidFill>
                  <a:schemeClr val="bg1"/>
                </a:solidFill>
              </a:rPr>
              <a:t>Macros – 4: more examples</a:t>
            </a:r>
          </a:p>
        </p:txBody>
      </p:sp>
    </p:spTree>
    <p:extLst>
      <p:ext uri="{BB962C8B-B14F-4D97-AF65-F5344CB8AC3E}">
        <p14:creationId xmlns:p14="http://schemas.microsoft.com/office/powerpoint/2010/main" val="83605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385894" y="612715"/>
            <a:ext cx="8095376" cy="497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GB" altLang="en-US" kern="0" dirty="0" smtClean="0">
                <a:solidFill>
                  <a:schemeClr val="bg1"/>
                </a:solidFill>
              </a:rPr>
              <a:t>Macros – 5: Write a macro to count drosophila nuclei in a folder full of files.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86150" y="2209722"/>
            <a:ext cx="7767896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Exercise 9 &amp;10) </a:t>
            </a:r>
          </a:p>
          <a:p>
            <a:endParaRPr lang="en-GB" sz="2400" b="1" dirty="0" smtClean="0">
              <a:solidFill>
                <a:srgbClr val="FF0000"/>
              </a:solidFill>
            </a:endParaRPr>
          </a:p>
          <a:p>
            <a:r>
              <a:rPr lang="en-GB" dirty="0" smtClean="0">
                <a:solidFill>
                  <a:srgbClr val="FFFF00"/>
                </a:solidFill>
              </a:rPr>
              <a:t>Adapt other macros rather than write from scratch.</a:t>
            </a:r>
          </a:p>
          <a:p>
            <a:endParaRPr lang="en-GB" dirty="0" smtClean="0">
              <a:solidFill>
                <a:srgbClr val="FFFF00"/>
              </a:solidFill>
            </a:endParaRPr>
          </a:p>
          <a:p>
            <a:r>
              <a:rPr lang="en-GB" dirty="0" smtClean="0">
                <a:solidFill>
                  <a:srgbClr val="FFFF00"/>
                </a:solidFill>
              </a:rPr>
              <a:t>Use Macro recorder to work out the counting procedure.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 smtClean="0">
                <a:solidFill>
                  <a:srgbClr val="FFFF00"/>
                </a:solidFill>
              </a:rPr>
              <a:t>Try find maxima, or thresholding.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 smtClean="0">
                <a:solidFill>
                  <a:srgbClr val="FFFF00"/>
                </a:solidFill>
              </a:rPr>
              <a:t>Try and save the results, perhaps save the summary window at the end.</a:t>
            </a:r>
          </a:p>
          <a:p>
            <a:endParaRPr lang="en-GB" dirty="0">
              <a:solidFill>
                <a:srgbClr val="FFFF00"/>
              </a:solidFill>
            </a:endParaRPr>
          </a:p>
          <a:p>
            <a:r>
              <a:rPr lang="en-GB" dirty="0" smtClean="0">
                <a:solidFill>
                  <a:srgbClr val="FFFF00"/>
                </a:solidFill>
              </a:rPr>
              <a:t>Try and save an image for each file to see how accurate the counting was.</a:t>
            </a:r>
            <a:endParaRPr lang="en-GB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13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/>
          <p:cNvSpPr>
            <a:spLocks noGrp="1"/>
          </p:cNvSpPr>
          <p:nvPr>
            <p:ph type="title" idx="4294967295"/>
          </p:nvPr>
        </p:nvSpPr>
        <p:spPr>
          <a:xfrm>
            <a:off x="1628775" y="-144065"/>
            <a:ext cx="5829300" cy="857250"/>
          </a:xfrm>
        </p:spPr>
        <p:txBody>
          <a:bodyPr/>
          <a:lstStyle/>
          <a:p>
            <a:r>
              <a:rPr lang="en-GB" altLang="en-US" dirty="0" smtClean="0">
                <a:solidFill>
                  <a:schemeClr val="bg1"/>
                </a:solidFill>
              </a:rPr>
              <a:t>Tracking</a:t>
            </a:r>
          </a:p>
        </p:txBody>
      </p:sp>
      <p:sp>
        <p:nvSpPr>
          <p:cNvPr id="99331" name="Content Placeholder 2"/>
          <p:cNvSpPr>
            <a:spLocks noGrp="1"/>
          </p:cNvSpPr>
          <p:nvPr>
            <p:ph idx="4294967295"/>
          </p:nvPr>
        </p:nvSpPr>
        <p:spPr>
          <a:xfrm>
            <a:off x="1162050" y="627460"/>
            <a:ext cx="7124700" cy="2401490"/>
          </a:xfrm>
        </p:spPr>
        <p:txBody>
          <a:bodyPr/>
          <a:lstStyle/>
          <a:p>
            <a:r>
              <a:rPr lang="en-GB" altLang="en-US" dirty="0" smtClean="0">
                <a:solidFill>
                  <a:srgbClr val="FFFF00"/>
                </a:solidFill>
              </a:rPr>
              <a:t>In Fiji Plugins&gt;Tracking …</a:t>
            </a:r>
          </a:p>
          <a:p>
            <a:pPr lvl="3"/>
            <a:endParaRPr lang="en-GB" altLang="en-US" dirty="0" smtClean="0">
              <a:solidFill>
                <a:srgbClr val="FFFF00"/>
              </a:solidFill>
            </a:endParaRPr>
          </a:p>
          <a:p>
            <a:pPr lvl="3"/>
            <a:r>
              <a:rPr lang="en-GB" altLang="en-US" dirty="0" smtClean="0">
                <a:solidFill>
                  <a:srgbClr val="FFFF00"/>
                </a:solidFill>
              </a:rPr>
              <a:t>Manual Tracking – Best is </a:t>
            </a:r>
            <a:r>
              <a:rPr lang="en-GB" altLang="en-US" dirty="0" err="1" smtClean="0">
                <a:solidFill>
                  <a:srgbClr val="FFFF00"/>
                </a:solidFill>
              </a:rPr>
              <a:t>MTrackJ</a:t>
            </a:r>
            <a:endParaRPr lang="en-GB" altLang="en-US" dirty="0" smtClean="0">
              <a:solidFill>
                <a:srgbClr val="FFFF00"/>
              </a:solidFill>
            </a:endParaRPr>
          </a:p>
          <a:p>
            <a:pPr marL="1028700" lvl="3" indent="0">
              <a:buNone/>
            </a:pPr>
            <a:r>
              <a:rPr lang="en-GB" altLang="en-US" dirty="0">
                <a:solidFill>
                  <a:srgbClr val="FFFF00"/>
                </a:solidFill>
                <a:hlinkClick r:id="rId2"/>
              </a:rPr>
              <a:t>http://www.imagescience.org/meijering/software/mtrackj</a:t>
            </a:r>
            <a:r>
              <a:rPr lang="en-GB" altLang="en-US" dirty="0" smtClean="0">
                <a:solidFill>
                  <a:srgbClr val="FFFF00"/>
                </a:solidFill>
                <a:hlinkClick r:id="rId2"/>
              </a:rPr>
              <a:t>/</a:t>
            </a:r>
            <a:endParaRPr lang="en-GB" altLang="en-US" dirty="0" smtClean="0">
              <a:solidFill>
                <a:srgbClr val="FFFF00"/>
              </a:solidFill>
            </a:endParaRPr>
          </a:p>
          <a:p>
            <a:pPr marL="1028700" lvl="3" indent="0">
              <a:buNone/>
            </a:pPr>
            <a:r>
              <a:rPr lang="en-GB" altLang="en-US" dirty="0">
                <a:solidFill>
                  <a:srgbClr val="FFFF00"/>
                </a:solidFill>
                <a:hlinkClick r:id="rId3"/>
              </a:rPr>
              <a:t>http://www.imagescience.org/meijering/software/mtrackj/quickstart</a:t>
            </a:r>
            <a:r>
              <a:rPr lang="en-GB" altLang="en-US" dirty="0" smtClean="0">
                <a:solidFill>
                  <a:srgbClr val="FFFF00"/>
                </a:solidFill>
                <a:hlinkClick r:id="rId3"/>
              </a:rPr>
              <a:t>/</a:t>
            </a:r>
            <a:endParaRPr lang="en-GB" altLang="en-US" dirty="0" smtClean="0">
              <a:solidFill>
                <a:srgbClr val="FFFF00"/>
              </a:solidFill>
            </a:endParaRPr>
          </a:p>
          <a:p>
            <a:pPr marL="1028700" lvl="3" indent="0">
              <a:buNone/>
            </a:pPr>
            <a:endParaRPr lang="en-GB" altLang="en-US" dirty="0" smtClean="0">
              <a:solidFill>
                <a:srgbClr val="FFFF00"/>
              </a:solidFill>
            </a:endParaRPr>
          </a:p>
          <a:p>
            <a:pPr lvl="3"/>
            <a:r>
              <a:rPr lang="en-GB" altLang="en-US" dirty="0" smtClean="0">
                <a:solidFill>
                  <a:srgbClr val="FFFF00"/>
                </a:solidFill>
              </a:rPr>
              <a:t>MTrack2 (automatic but </a:t>
            </a:r>
            <a:r>
              <a:rPr lang="en-GB" altLang="en-US" dirty="0" err="1" smtClean="0">
                <a:solidFill>
                  <a:srgbClr val="FFFF00"/>
                </a:solidFill>
              </a:rPr>
              <a:t>glitchy</a:t>
            </a:r>
            <a:r>
              <a:rPr lang="en-GB" altLang="en-US" dirty="0" smtClean="0">
                <a:solidFill>
                  <a:srgbClr val="FFFF00"/>
                </a:solidFill>
              </a:rPr>
              <a:t>)</a:t>
            </a:r>
          </a:p>
          <a:p>
            <a:pPr lvl="3"/>
            <a:r>
              <a:rPr lang="en-GB" altLang="en-US" dirty="0" err="1" smtClean="0">
                <a:solidFill>
                  <a:srgbClr val="FFFF00"/>
                </a:solidFill>
              </a:rPr>
              <a:t>TrackMate</a:t>
            </a:r>
            <a:r>
              <a:rPr lang="en-GB" altLang="en-US" dirty="0" smtClean="0">
                <a:solidFill>
                  <a:srgbClr val="FFFF00"/>
                </a:solidFill>
              </a:rPr>
              <a:t> (can be very accurate – needs practice)</a:t>
            </a:r>
            <a:endParaRPr lang="en-GB" altLang="en-US" dirty="0" smtClean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GB" altLang="en-US" dirty="0" smtClean="0">
              <a:solidFill>
                <a:srgbClr val="FFFF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62050" y="5846543"/>
            <a:ext cx="6611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>
                <a:solidFill>
                  <a:srgbClr val="FFFF00"/>
                </a:solidFill>
              </a:rPr>
              <a:t>ICY software, very powerful automatic tracking.</a:t>
            </a:r>
            <a:endParaRPr lang="en-GB" sz="2400" dirty="0">
              <a:solidFill>
                <a:srgbClr val="FFFF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281" y="3240307"/>
            <a:ext cx="1882303" cy="22633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4353" y="3240307"/>
            <a:ext cx="2309060" cy="21185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92332" y="3837582"/>
            <a:ext cx="25699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Add (start a new track).</a:t>
            </a:r>
          </a:p>
          <a:p>
            <a:r>
              <a:rPr lang="en-GB" dirty="0" err="1" smtClean="0">
                <a:solidFill>
                  <a:schemeClr val="bg1"/>
                </a:solidFill>
              </a:rPr>
              <a:t>Clickety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 err="1" smtClean="0">
                <a:solidFill>
                  <a:schemeClr val="bg1"/>
                </a:solidFill>
              </a:rPr>
              <a:t>clickety</a:t>
            </a:r>
            <a:r>
              <a:rPr lang="en-GB" dirty="0" smtClean="0">
                <a:solidFill>
                  <a:schemeClr val="bg1"/>
                </a:solidFill>
              </a:rPr>
              <a:t>…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Measure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Save.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29275" y="3381375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FF00"/>
                </a:solidFill>
              </a:rPr>
              <a:t>File: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bg1">
                    <a:lumMod val="95000"/>
                  </a:schemeClr>
                </a:solidFill>
              </a:rPr>
              <a:t>neutrophils.tif</a:t>
            </a:r>
            <a:endParaRPr lang="en-GB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42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3" name="Rectangle 3"/>
          <p:cNvSpPr>
            <a:spLocks noChangeArrowheads="1"/>
          </p:cNvSpPr>
          <p:nvPr/>
        </p:nvSpPr>
        <p:spPr bwMode="auto">
          <a:xfrm>
            <a:off x="828675" y="931069"/>
            <a:ext cx="75438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 dirty="0">
                <a:solidFill>
                  <a:srgbClr val="FFFFFF"/>
                </a:solidFill>
              </a:rPr>
              <a:t>http://ori.dhhs.gov/education/products/RIandImages/guidelines/list.html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85544" y="1557226"/>
            <a:ext cx="8273222" cy="3068561"/>
            <a:chOff x="514059" y="933301"/>
            <a:chExt cx="11030962" cy="409141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059" y="933301"/>
              <a:ext cx="8000990" cy="409141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03537" y="933301"/>
              <a:ext cx="3841484" cy="2091168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r="1632"/>
            <a:stretch/>
          </p:blipFill>
          <p:spPr>
            <a:xfrm>
              <a:off x="7703537" y="3024469"/>
              <a:ext cx="3836822" cy="2000247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2046857" y="4914214"/>
            <a:ext cx="5430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00"/>
                </a:solidFill>
              </a:rPr>
              <a:t>Journals will check your images – they look for noise in the background, smoothing artefacts, replicated images, </a:t>
            </a:r>
            <a:r>
              <a:rPr lang="en-GB" dirty="0" err="1" smtClean="0">
                <a:solidFill>
                  <a:srgbClr val="FFFF00"/>
                </a:solidFill>
              </a:rPr>
              <a:t>etc</a:t>
            </a:r>
            <a:r>
              <a:rPr lang="en-GB" dirty="0" smtClean="0">
                <a:solidFill>
                  <a:srgbClr val="FFFF00"/>
                </a:solidFill>
              </a:rPr>
              <a:t>…</a:t>
            </a:r>
            <a:endParaRPr lang="en-GB" dirty="0">
              <a:solidFill>
                <a:srgbClr val="FFFF00"/>
              </a:solidFill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451843" y="199334"/>
            <a:ext cx="8240315" cy="573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sz="3200" dirty="0">
                <a:solidFill>
                  <a:schemeClr val="bg1"/>
                </a:solidFill>
              </a:rPr>
              <a:t>Image processing rules: </a:t>
            </a:r>
            <a:r>
              <a:rPr lang="en-US" altLang="en-US" sz="3200" kern="0" dirty="0" smtClean="0">
                <a:solidFill>
                  <a:schemeClr val="bg1"/>
                </a:solidFill>
              </a:rPr>
              <a:t>An </a:t>
            </a:r>
            <a:r>
              <a:rPr lang="en-US" altLang="en-US" sz="3200" kern="0" dirty="0" smtClean="0">
                <a:solidFill>
                  <a:schemeClr val="bg1"/>
                </a:solidFill>
              </a:rPr>
              <a:t>online guide.</a:t>
            </a:r>
            <a:endParaRPr lang="en-US" altLang="en-US" sz="32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92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96818" y="172663"/>
            <a:ext cx="5829300" cy="611981"/>
          </a:xfrm>
        </p:spPr>
        <p:txBody>
          <a:bodyPr/>
          <a:lstStyle/>
          <a:p>
            <a:pPr eaLnBrk="1" hangingPunct="1"/>
            <a:r>
              <a:rPr lang="en-GB" altLang="en-US" sz="2700" dirty="0">
                <a:solidFill>
                  <a:schemeClr val="bg1"/>
                </a:solidFill>
              </a:rPr>
              <a:t>3D visualisation</a:t>
            </a:r>
          </a:p>
        </p:txBody>
      </p:sp>
      <p:sp>
        <p:nvSpPr>
          <p:cNvPr id="9216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143000" y="1626394"/>
            <a:ext cx="5829300" cy="30861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altLang="en-US" smtClean="0">
                <a:solidFill>
                  <a:schemeClr val="bg1"/>
                </a:solidFill>
              </a:rPr>
              <a:t>Image&gt;Stacks&gt;3D project …</a:t>
            </a:r>
          </a:p>
          <a:p>
            <a:pPr eaLnBrk="1" hangingPunct="1">
              <a:lnSpc>
                <a:spcPct val="90000"/>
              </a:lnSpc>
            </a:pPr>
            <a:endParaRPr lang="en-GB" altLang="en-US" smtClean="0">
              <a:solidFill>
                <a:schemeClr val="bg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en-US" smtClean="0">
                <a:solidFill>
                  <a:schemeClr val="bg1"/>
                </a:solidFill>
              </a:rPr>
              <a:t>Volume viewer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GB" altLang="en-US" sz="1350"/>
              <a:t>	</a:t>
            </a:r>
            <a:r>
              <a:rPr lang="en-GB" altLang="en-US" sz="1350">
                <a:hlinkClick r:id="rId2"/>
              </a:rPr>
              <a:t>http://rsbweb.nih.gov/ij/plugins/volume-viewer.html</a:t>
            </a:r>
            <a:endParaRPr lang="en-GB" altLang="en-US" sz="1350">
              <a:solidFill>
                <a:schemeClr val="bg1"/>
              </a:solidFill>
            </a:endParaRPr>
          </a:p>
          <a:p>
            <a:pPr eaLnBrk="1" hangingPunct="1">
              <a:lnSpc>
                <a:spcPct val="90000"/>
              </a:lnSpc>
            </a:pPr>
            <a:endParaRPr lang="en-GB" altLang="en-US" smtClean="0">
              <a:solidFill>
                <a:schemeClr val="bg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en-US" smtClean="0">
                <a:solidFill>
                  <a:schemeClr val="bg1"/>
                </a:solidFill>
              </a:rPr>
              <a:t>ImageJ 3D viewer</a:t>
            </a:r>
            <a:endParaRPr lang="en-GB" altLang="en-US" sz="1350">
              <a:solidFill>
                <a:schemeClr val="bg1"/>
              </a:solidFill>
            </a:endParaRPr>
          </a:p>
          <a:p>
            <a:pPr lvl="3" eaLnBrk="1" hangingPunct="1">
              <a:lnSpc>
                <a:spcPct val="90000"/>
              </a:lnSpc>
            </a:pPr>
            <a:r>
              <a:rPr lang="en-GB" altLang="en-US" smtClean="0">
                <a:solidFill>
                  <a:schemeClr val="bg1"/>
                </a:solidFill>
              </a:rPr>
              <a:t>Supports macros</a:t>
            </a:r>
          </a:p>
          <a:p>
            <a:pPr lvl="3" eaLnBrk="1" hangingPunct="1">
              <a:lnSpc>
                <a:spcPct val="90000"/>
              </a:lnSpc>
            </a:pPr>
            <a:r>
              <a:rPr lang="en-GB" altLang="en-US" smtClean="0">
                <a:solidFill>
                  <a:schemeClr val="bg1"/>
                </a:solidFill>
              </a:rPr>
              <a:t>5D dataset</a:t>
            </a:r>
          </a:p>
        </p:txBody>
      </p:sp>
      <p:sp>
        <p:nvSpPr>
          <p:cNvPr id="92164" name="Text Box 4"/>
          <p:cNvSpPr txBox="1">
            <a:spLocks noChangeArrowheads="1"/>
          </p:cNvSpPr>
          <p:nvPr/>
        </p:nvSpPr>
        <p:spPr bwMode="auto">
          <a:xfrm>
            <a:off x="2188369" y="4576763"/>
            <a:ext cx="4846198" cy="1200329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>
                <a:solidFill>
                  <a:srgbClr val="FFFFFF"/>
                </a:solidFill>
              </a:rPr>
              <a:t>Open Samples&gt;T1 Head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>
                <a:solidFill>
                  <a:srgbClr val="FFFFFF"/>
                </a:solidFill>
              </a:rPr>
              <a:t>Open Samples&gt;Fly Brain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>
                <a:solidFill>
                  <a:srgbClr val="FFFFFF"/>
                </a:solidFill>
              </a:rPr>
              <a:t>Open Samples&gt;Mitosis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>
                <a:solidFill>
                  <a:srgbClr val="FFFFFF"/>
                </a:solidFill>
              </a:rPr>
              <a:t>Course Images&gt;Zebrafish branchial arches.tif</a:t>
            </a:r>
          </a:p>
        </p:txBody>
      </p:sp>
      <p:sp>
        <p:nvSpPr>
          <p:cNvPr id="92165" name="Rectangle 2"/>
          <p:cNvSpPr>
            <a:spLocks noChangeArrowheads="1"/>
          </p:cNvSpPr>
          <p:nvPr/>
        </p:nvSpPr>
        <p:spPr bwMode="auto">
          <a:xfrm>
            <a:off x="1652588" y="1981200"/>
            <a:ext cx="6286500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350">
                <a:solidFill>
                  <a:srgbClr val="000000"/>
                </a:solidFill>
                <a:hlinkClick r:id="rId3"/>
              </a:rPr>
              <a:t>http://rsbweb.nih.gov/ij/docs/guide/userguide-25.html#toc-Subsection-25.6</a:t>
            </a:r>
            <a:endParaRPr lang="en-GB" altLang="en-US" sz="135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4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45921" y="202083"/>
            <a:ext cx="5829300" cy="857250"/>
          </a:xfrm>
        </p:spPr>
        <p:txBody>
          <a:bodyPr/>
          <a:lstStyle/>
          <a:p>
            <a:pPr algn="l" eaLnBrk="1" hangingPunct="1"/>
            <a:r>
              <a:rPr lang="en-GB" altLang="en-US" dirty="0" smtClean="0">
                <a:solidFill>
                  <a:schemeClr val="bg1"/>
                </a:solidFill>
              </a:rPr>
              <a:t>Segmentation plugins</a:t>
            </a:r>
          </a:p>
        </p:txBody>
      </p:sp>
      <p:sp>
        <p:nvSpPr>
          <p:cNvPr id="96259" name="Rectangle 5"/>
          <p:cNvSpPr>
            <a:spLocks noChangeArrowheads="1"/>
          </p:cNvSpPr>
          <p:nvPr/>
        </p:nvSpPr>
        <p:spPr bwMode="auto">
          <a:xfrm>
            <a:off x="197644" y="1059333"/>
            <a:ext cx="7759304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14500" indent="-3429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lvl="3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GB" altLang="en-US" sz="2400" dirty="0" smtClean="0">
                <a:solidFill>
                  <a:srgbClr val="FFFFFF"/>
                </a:solidFill>
              </a:rPr>
              <a:t>Statistical region merging</a:t>
            </a:r>
          </a:p>
          <a:p>
            <a:pPr lvl="3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GB" altLang="en-US" sz="2400" dirty="0" smtClean="0">
                <a:solidFill>
                  <a:srgbClr val="FFFFFF"/>
                </a:solidFill>
              </a:rPr>
              <a:t>WEKA Trainable segmentation </a:t>
            </a:r>
            <a:endParaRPr lang="en-GB" altLang="en-US" sz="2400" dirty="0">
              <a:solidFill>
                <a:srgbClr val="FFFFFF"/>
              </a:solidFill>
            </a:endParaRPr>
          </a:p>
          <a:p>
            <a:pPr lvl="3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GB" altLang="en-US" sz="2400" dirty="0">
                <a:solidFill>
                  <a:srgbClr val="FFFFFF"/>
                </a:solidFill>
              </a:rPr>
              <a:t>Segmentation editor</a:t>
            </a:r>
          </a:p>
          <a:p>
            <a:pPr lvl="3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GB" altLang="en-US" sz="2400" dirty="0">
                <a:solidFill>
                  <a:srgbClr val="FFFFFF"/>
                </a:solidFill>
              </a:rPr>
              <a:t>Simple neurite tracer</a:t>
            </a:r>
          </a:p>
          <a:p>
            <a:pPr lvl="3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GB" altLang="en-US" sz="2400" dirty="0">
                <a:solidFill>
                  <a:srgbClr val="FFFFFF"/>
                </a:solidFill>
              </a:rPr>
              <a:t>SIOX: Simple Interactive object extraction</a:t>
            </a:r>
          </a:p>
          <a:p>
            <a:pPr lvl="3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GB" altLang="en-US" sz="2400" dirty="0">
                <a:solidFill>
                  <a:srgbClr val="FFFFFF"/>
                </a:solidFill>
              </a:rPr>
              <a:t>3D Objects </a:t>
            </a:r>
            <a:r>
              <a:rPr lang="en-GB" altLang="en-US" sz="2400" dirty="0" smtClean="0">
                <a:solidFill>
                  <a:srgbClr val="FFFFFF"/>
                </a:solidFill>
              </a:rPr>
              <a:t>counter</a:t>
            </a:r>
          </a:p>
          <a:p>
            <a:pPr lvl="3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GB" altLang="en-US" sz="2400" dirty="0">
              <a:solidFill>
                <a:srgbClr val="FFFFFF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345921" y="4072467"/>
            <a:ext cx="5829300" cy="516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l"/>
            <a:r>
              <a:rPr lang="en-GB" altLang="en-US" kern="0" dirty="0" smtClean="0">
                <a:solidFill>
                  <a:schemeClr val="bg1"/>
                </a:solidFill>
              </a:rPr>
              <a:t>Stack manipulation plugins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1424074" y="4800753"/>
            <a:ext cx="5829300" cy="657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100">
                <a:solidFill>
                  <a:schemeClr val="tx1"/>
                </a:solidFill>
                <a:latin typeface="+mn-lt"/>
                <a:ea typeface="+mn-ea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n-lt"/>
                <a:ea typeface="+mn-ea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ea typeface="+mn-ea"/>
              </a:defRPr>
            </a:lvl5pPr>
            <a:lvl6pPr marL="1885950" indent="-17145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ea typeface="+mn-ea"/>
              </a:defRPr>
            </a:lvl6pPr>
            <a:lvl7pPr marL="2228850" indent="-17145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ea typeface="+mn-ea"/>
              </a:defRPr>
            </a:lvl7pPr>
            <a:lvl8pPr marL="2571750" indent="-17145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ea typeface="+mn-ea"/>
              </a:defRPr>
            </a:lvl8pPr>
            <a:lvl9pPr marL="2914650" indent="-17145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GB" altLang="en-US" kern="0" dirty="0" smtClean="0">
                <a:solidFill>
                  <a:schemeClr val="bg1"/>
                </a:solidFill>
              </a:rPr>
              <a:t>Crop(3D)</a:t>
            </a:r>
          </a:p>
        </p:txBody>
      </p:sp>
    </p:spTree>
    <p:extLst>
      <p:ext uri="{BB962C8B-B14F-4D97-AF65-F5344CB8AC3E}">
        <p14:creationId xmlns:p14="http://schemas.microsoft.com/office/powerpoint/2010/main" val="4024939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Content Placeholder 2"/>
          <p:cNvSpPr>
            <a:spLocks noGrp="1"/>
          </p:cNvSpPr>
          <p:nvPr>
            <p:ph idx="4294967295"/>
          </p:nvPr>
        </p:nvSpPr>
        <p:spPr>
          <a:xfrm>
            <a:off x="1435895" y="4162425"/>
            <a:ext cx="6565106" cy="1501379"/>
          </a:xfrm>
        </p:spPr>
        <p:txBody>
          <a:bodyPr/>
          <a:lstStyle/>
          <a:p>
            <a:pPr marL="0" indent="0">
              <a:buNone/>
            </a:pPr>
            <a:r>
              <a:rPr lang="en-GB" altLang="en-US" sz="1800" b="1">
                <a:solidFill>
                  <a:schemeClr val="bg1"/>
                </a:solidFill>
              </a:rPr>
              <a:t>CellProfiler</a:t>
            </a:r>
            <a:r>
              <a:rPr lang="en-GB" altLang="en-US" sz="1800">
                <a:solidFill>
                  <a:schemeClr val="bg1"/>
                </a:solidFill>
              </a:rPr>
              <a:t> is free open-source software designed to enable biologists without training in computer vision or programming to quantitatively measure phenotypes from thousands of images automatically.</a:t>
            </a:r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1378745" y="3709988"/>
            <a:ext cx="28137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>
                <a:solidFill>
                  <a:srgbClr val="FFFFFF"/>
                </a:solidFill>
              </a:rPr>
              <a:t>http://www.cellprofiler.org/</a:t>
            </a:r>
          </a:p>
        </p:txBody>
      </p:sp>
      <p:pic>
        <p:nvPicPr>
          <p:cNvPr id="9011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395" y="941786"/>
            <a:ext cx="6565106" cy="2577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5392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657350" y="122635"/>
            <a:ext cx="5829300" cy="857250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solidFill>
                  <a:schemeClr val="bg1"/>
                </a:solidFill>
              </a:rPr>
              <a:t>Background correction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1104900" y="1269208"/>
            <a:ext cx="6667500" cy="3455192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altLang="en-US" sz="1800" u="sng" dirty="0">
                <a:solidFill>
                  <a:srgbClr val="FFFF00"/>
                </a:solidFill>
              </a:rPr>
              <a:t>Even</a:t>
            </a:r>
            <a:r>
              <a:rPr lang="en-US" altLang="en-US" sz="1800" dirty="0">
                <a:solidFill>
                  <a:srgbClr val="FFFF00"/>
                </a:solidFill>
              </a:rPr>
              <a:t> background across the image</a:t>
            </a:r>
          </a:p>
          <a:p>
            <a:pPr marL="0" indent="0" eaLnBrk="1" hangingPunct="1">
              <a:buNone/>
            </a:pPr>
            <a:r>
              <a:rPr lang="en-US" altLang="en-US" sz="1400" dirty="0">
                <a:solidFill>
                  <a:srgbClr val="FFFF00"/>
                </a:solidFill>
              </a:rPr>
              <a:t>		</a:t>
            </a:r>
            <a:r>
              <a:rPr lang="en-US" altLang="en-US" sz="1400" dirty="0">
                <a:solidFill>
                  <a:schemeClr val="bg1"/>
                </a:solidFill>
              </a:rPr>
              <a:t>Image&gt;adjust&gt;Brightness-Contrast</a:t>
            </a:r>
          </a:p>
          <a:p>
            <a:pPr marL="0" indent="0" eaLnBrk="1" hangingPunct="1">
              <a:buNone/>
            </a:pPr>
            <a:endParaRPr lang="en-US" altLang="en-US" sz="500" dirty="0">
              <a:solidFill>
                <a:srgbClr val="FFFF00"/>
              </a:solidFill>
            </a:endParaRPr>
          </a:p>
          <a:p>
            <a:pPr marL="0" indent="0" eaLnBrk="1" hangingPunct="1">
              <a:buNone/>
            </a:pPr>
            <a:r>
              <a:rPr lang="en-US" altLang="en-US" sz="1800" u="sng" dirty="0">
                <a:solidFill>
                  <a:srgbClr val="FFFF00"/>
                </a:solidFill>
              </a:rPr>
              <a:t>Uneven</a:t>
            </a:r>
            <a:r>
              <a:rPr lang="en-US" altLang="en-US" sz="1800" dirty="0">
                <a:solidFill>
                  <a:srgbClr val="FFFF00"/>
                </a:solidFill>
              </a:rPr>
              <a:t> background</a:t>
            </a:r>
          </a:p>
          <a:p>
            <a:pPr marL="0" indent="0" eaLnBrk="1" hangingPunct="1">
              <a:buNone/>
            </a:pPr>
            <a:r>
              <a:rPr lang="en-US" altLang="en-US" sz="1400" dirty="0">
                <a:solidFill>
                  <a:srgbClr val="FFFF00"/>
                </a:solidFill>
              </a:rPr>
              <a:t>		</a:t>
            </a:r>
            <a:r>
              <a:rPr lang="en-US" altLang="en-US" sz="1400" dirty="0">
                <a:solidFill>
                  <a:schemeClr val="bg1"/>
                </a:solidFill>
              </a:rPr>
              <a:t>Process&gt;</a:t>
            </a:r>
            <a:r>
              <a:rPr lang="en-US" altLang="en-US" sz="1400" dirty="0" err="1">
                <a:solidFill>
                  <a:schemeClr val="bg1"/>
                </a:solidFill>
              </a:rPr>
              <a:t>Substract</a:t>
            </a:r>
            <a:r>
              <a:rPr lang="en-US" altLang="en-US" sz="1400" dirty="0">
                <a:solidFill>
                  <a:schemeClr val="bg1"/>
                </a:solidFill>
              </a:rPr>
              <a:t> Background (rolling ball algorithm)</a:t>
            </a:r>
          </a:p>
          <a:p>
            <a:pPr marL="0" indent="0" eaLnBrk="1" hangingPunct="1">
              <a:buNone/>
            </a:pPr>
            <a:endParaRPr lang="en-US" altLang="en-US" sz="500" dirty="0">
              <a:solidFill>
                <a:srgbClr val="FFFF00"/>
              </a:solidFill>
            </a:endParaRPr>
          </a:p>
          <a:p>
            <a:pPr marL="0" indent="0" eaLnBrk="1" hangingPunct="1">
              <a:buNone/>
            </a:pPr>
            <a:r>
              <a:rPr lang="en-US" altLang="en-US" sz="1800" dirty="0">
                <a:solidFill>
                  <a:srgbClr val="FFFF00"/>
                </a:solidFill>
              </a:rPr>
              <a:t>Flat field correction (</a:t>
            </a:r>
            <a:r>
              <a:rPr lang="en-US" altLang="en-US" sz="1800" dirty="0" err="1">
                <a:solidFill>
                  <a:srgbClr val="FFFF00"/>
                </a:solidFill>
              </a:rPr>
              <a:t>brightfield</a:t>
            </a:r>
            <a:r>
              <a:rPr lang="en-US" altLang="en-US" sz="1800" dirty="0">
                <a:solidFill>
                  <a:srgbClr val="FFFF00"/>
                </a:solidFill>
              </a:rPr>
              <a:t>)</a:t>
            </a:r>
          </a:p>
          <a:p>
            <a:pPr marL="0" indent="0" eaLnBrk="1" hangingPunct="1">
              <a:buNone/>
            </a:pPr>
            <a:r>
              <a:rPr lang="en-US" altLang="en-US" sz="1800" dirty="0">
                <a:solidFill>
                  <a:srgbClr val="FFFF00"/>
                </a:solidFill>
              </a:rPr>
              <a:t>		</a:t>
            </a:r>
            <a:r>
              <a:rPr lang="en-US" altLang="en-US" sz="1400" dirty="0">
                <a:solidFill>
                  <a:schemeClr val="bg1"/>
                </a:solidFill>
              </a:rPr>
              <a:t>Image Calculator Plus Plugin</a:t>
            </a:r>
          </a:p>
          <a:p>
            <a:pPr marL="0" indent="0" eaLnBrk="1" hangingPunct="1">
              <a:buNone/>
            </a:pPr>
            <a:endParaRPr lang="en-US" altLang="en-US" sz="500" dirty="0">
              <a:solidFill>
                <a:srgbClr val="FFFF00"/>
              </a:solidFill>
            </a:endParaRPr>
          </a:p>
          <a:p>
            <a:pPr marL="0" indent="0" eaLnBrk="1" hangingPunct="1">
              <a:buNone/>
            </a:pPr>
            <a:r>
              <a:rPr lang="en-US" altLang="en-US" sz="1800" dirty="0" smtClean="0">
                <a:solidFill>
                  <a:srgbClr val="FFFF00"/>
                </a:solidFill>
              </a:rPr>
              <a:t>Many </a:t>
            </a:r>
            <a:r>
              <a:rPr lang="en-US" altLang="en-US" sz="1800" dirty="0">
                <a:solidFill>
                  <a:srgbClr val="FFFF00"/>
                </a:solidFill>
              </a:rPr>
              <a:t>other ways </a:t>
            </a:r>
            <a:r>
              <a:rPr lang="en-US" altLang="en-US" sz="1800" dirty="0" smtClean="0">
                <a:solidFill>
                  <a:srgbClr val="FFFF00"/>
                </a:solidFill>
              </a:rPr>
              <a:t>…</a:t>
            </a:r>
          </a:p>
          <a:p>
            <a:pPr marL="0" indent="0" eaLnBrk="1" hangingPunct="1">
              <a:buNone/>
            </a:pPr>
            <a:r>
              <a:rPr lang="en-US" altLang="en-US" sz="1600" dirty="0">
                <a:solidFill>
                  <a:schemeClr val="bg1"/>
                </a:solidFill>
                <a:hlinkClick r:id="rId3"/>
              </a:rPr>
              <a:t>http://</a:t>
            </a:r>
            <a:r>
              <a:rPr lang="en-US" altLang="en-US" sz="1600" dirty="0" smtClean="0">
                <a:solidFill>
                  <a:schemeClr val="bg1"/>
                </a:solidFill>
                <a:hlinkClick r:id="rId3"/>
              </a:rPr>
              <a:t>imagejdocu.tudor.lu/doku.php?id=howto:working:how_to_correct_background_illumination_in_brightfield_microscopy</a:t>
            </a:r>
            <a:endParaRPr lang="en-US" altLang="en-US" sz="1600" dirty="0" smtClean="0">
              <a:solidFill>
                <a:schemeClr val="bg1"/>
              </a:solidFill>
            </a:endParaRPr>
          </a:p>
          <a:p>
            <a:pPr marL="0" indent="0" eaLnBrk="1" hangingPunct="1">
              <a:buNone/>
            </a:pPr>
            <a:endParaRPr lang="en-US" altLang="en-US" sz="1600" dirty="0" smtClean="0">
              <a:solidFill>
                <a:schemeClr val="bg1"/>
              </a:solidFill>
            </a:endParaRPr>
          </a:p>
          <a:p>
            <a:pPr marL="0" indent="0" eaLnBrk="1" hangingPunct="1">
              <a:buNone/>
            </a:pPr>
            <a:endParaRPr lang="en-US" altLang="en-US" sz="1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899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382316" y="154782"/>
            <a:ext cx="6380559" cy="884635"/>
          </a:xfrm>
        </p:spPr>
        <p:txBody>
          <a:bodyPr/>
          <a:lstStyle/>
          <a:p>
            <a:pPr eaLnBrk="1" hangingPunct="1"/>
            <a:r>
              <a:rPr lang="en-GB" altLang="en-US" sz="2700" dirty="0">
                <a:solidFill>
                  <a:schemeClr val="bg1"/>
                </a:solidFill>
              </a:rPr>
              <a:t>Rolling Ball </a:t>
            </a:r>
            <a:br>
              <a:rPr lang="en-GB" altLang="en-US" sz="2700" dirty="0">
                <a:solidFill>
                  <a:schemeClr val="bg1"/>
                </a:solidFill>
              </a:rPr>
            </a:br>
            <a:r>
              <a:rPr lang="en-GB" altLang="en-US" sz="1200" dirty="0">
                <a:solidFill>
                  <a:schemeClr val="bg1"/>
                </a:solidFill>
                <a:hlinkClick r:id="rId2"/>
              </a:rPr>
              <a:t>http://rsbweb.nih.gov/ij/docs/guide/146-29.html#toc-Subsection-29.14</a:t>
            </a:r>
            <a:r>
              <a:rPr lang="en-GB" altLang="en-US" sz="1200" dirty="0">
                <a:solidFill>
                  <a:schemeClr val="bg1"/>
                </a:solidFill>
              </a:rPr>
              <a:t/>
            </a:r>
            <a:br>
              <a:rPr lang="en-GB" altLang="en-US" sz="1200" dirty="0">
                <a:solidFill>
                  <a:schemeClr val="bg1"/>
                </a:solidFill>
              </a:rPr>
            </a:br>
            <a:endParaRPr lang="en-GB" altLang="en-US" sz="1200" dirty="0">
              <a:solidFill>
                <a:schemeClr val="bg1"/>
              </a:solidFill>
            </a:endParaRPr>
          </a:p>
        </p:txBody>
      </p:sp>
      <p:sp>
        <p:nvSpPr>
          <p:cNvPr id="74755" name="Text Box 4"/>
          <p:cNvSpPr txBox="1">
            <a:spLocks noChangeArrowheads="1"/>
          </p:cNvSpPr>
          <p:nvPr/>
        </p:nvSpPr>
        <p:spPr bwMode="auto">
          <a:xfrm>
            <a:off x="1229300" y="1096567"/>
            <a:ext cx="6419850" cy="1892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GB" altLang="en-US" sz="1800" dirty="0">
                <a:solidFill>
                  <a:srgbClr val="FFFF00"/>
                </a:solidFill>
              </a:rPr>
              <a:t>Radius should be set to at least the size of the largest object that is </a:t>
            </a:r>
            <a:r>
              <a:rPr lang="en-GB" altLang="en-US" sz="1800" i="1" dirty="0">
                <a:solidFill>
                  <a:srgbClr val="FFFF00"/>
                </a:solidFill>
              </a:rPr>
              <a:t>not</a:t>
            </a:r>
            <a:r>
              <a:rPr lang="en-GB" altLang="en-US" sz="1800" dirty="0">
                <a:solidFill>
                  <a:srgbClr val="FFFF00"/>
                </a:solidFill>
              </a:rPr>
              <a:t> part of the background</a:t>
            </a:r>
          </a:p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GB" altLang="en-US" sz="1800" dirty="0">
                <a:solidFill>
                  <a:srgbClr val="FFFF00"/>
                </a:solidFill>
              </a:rPr>
              <a:t>Several </a:t>
            </a:r>
            <a:r>
              <a:rPr lang="en-GB" altLang="en-US" sz="1800" dirty="0" smtClean="0">
                <a:solidFill>
                  <a:srgbClr val="FFFF00"/>
                </a:solidFill>
              </a:rPr>
              <a:t>iterations </a:t>
            </a:r>
            <a:r>
              <a:rPr lang="en-GB" altLang="en-US" sz="1800" dirty="0">
                <a:solidFill>
                  <a:srgbClr val="FFFF00"/>
                </a:solidFill>
              </a:rPr>
              <a:t>may improve the results</a:t>
            </a:r>
          </a:p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GB" altLang="en-US" sz="1800" dirty="0">
                <a:solidFill>
                  <a:srgbClr val="FFFF00"/>
                </a:solidFill>
              </a:rPr>
              <a:t>Useful to remove white background on </a:t>
            </a:r>
            <a:r>
              <a:rPr lang="en-GB" altLang="en-US" sz="1800" dirty="0" smtClean="0">
                <a:solidFill>
                  <a:srgbClr val="FFFF00"/>
                </a:solidFill>
              </a:rPr>
              <a:t>gel</a:t>
            </a:r>
          </a:p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GB" altLang="en-US" sz="1800" dirty="0" smtClean="0">
                <a:solidFill>
                  <a:srgbClr val="FFFF00"/>
                </a:solidFill>
              </a:rPr>
              <a:t>Good for </a:t>
            </a:r>
            <a:r>
              <a:rPr lang="en-GB" altLang="en-US" sz="1800" dirty="0" err="1" smtClean="0">
                <a:solidFill>
                  <a:srgbClr val="FFFF00"/>
                </a:solidFill>
              </a:rPr>
              <a:t>Colocalisation</a:t>
            </a:r>
            <a:endParaRPr lang="en-GB" altLang="en-US" sz="1800" dirty="0">
              <a:solidFill>
                <a:srgbClr val="FFFF00"/>
              </a:solidFill>
            </a:endParaRPr>
          </a:p>
        </p:txBody>
      </p:sp>
      <p:sp>
        <p:nvSpPr>
          <p:cNvPr id="191493" name="Rectangle 5"/>
          <p:cNvSpPr>
            <a:spLocks noChangeArrowheads="1"/>
          </p:cNvSpPr>
          <p:nvPr/>
        </p:nvSpPr>
        <p:spPr bwMode="auto">
          <a:xfrm>
            <a:off x="4018745" y="3453912"/>
            <a:ext cx="445703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fontAlgn="base">
              <a:spcAft>
                <a:spcPct val="0"/>
              </a:spcAft>
              <a:buFontTx/>
              <a:buNone/>
            </a:pPr>
            <a:r>
              <a:rPr lang="en-US" altLang="en-US" sz="2400" dirty="0" smtClean="0">
                <a:solidFill>
                  <a:srgbClr val="FF0000"/>
                </a:solidFill>
              </a:rPr>
              <a:t>Exercise 1) Rolling ball background correction</a:t>
            </a:r>
            <a:endParaRPr lang="en-US" altLang="en-US" sz="1800" dirty="0">
              <a:solidFill>
                <a:srgbClr val="FF0000"/>
              </a:solidFill>
            </a:endParaRPr>
          </a:p>
        </p:txBody>
      </p:sp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9" y="3217506"/>
            <a:ext cx="2406253" cy="227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90699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49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5"/>
          <p:cNvSpPr>
            <a:spLocks noGrp="1" noChangeArrowheads="1"/>
          </p:cNvSpPr>
          <p:nvPr>
            <p:ph type="title" idx="4294967295"/>
          </p:nvPr>
        </p:nvSpPr>
        <p:spPr>
          <a:xfrm>
            <a:off x="1239441" y="57150"/>
            <a:ext cx="6628209" cy="1072754"/>
          </a:xfrm>
          <a:noFill/>
        </p:spPr>
        <p:txBody>
          <a:bodyPr/>
          <a:lstStyle/>
          <a:p>
            <a:pPr eaLnBrk="1" hangingPunct="1"/>
            <a:r>
              <a:rPr lang="en-GB" altLang="en-US" sz="3000" dirty="0">
                <a:solidFill>
                  <a:schemeClr val="bg1"/>
                </a:solidFill>
              </a:rPr>
              <a:t>Flat-field correction </a:t>
            </a:r>
            <a:br>
              <a:rPr lang="en-GB" altLang="en-US" sz="3000" dirty="0">
                <a:solidFill>
                  <a:schemeClr val="bg1"/>
                </a:solidFill>
              </a:rPr>
            </a:br>
            <a:r>
              <a:rPr lang="en-GB" altLang="en-US" sz="3000" dirty="0">
                <a:solidFill>
                  <a:schemeClr val="bg1"/>
                </a:solidFill>
              </a:rPr>
              <a:t>(Image Calculator Plus Plugin)</a:t>
            </a:r>
          </a:p>
        </p:txBody>
      </p:sp>
      <p:sp>
        <p:nvSpPr>
          <p:cNvPr id="192519" name="Rectangle 7"/>
          <p:cNvSpPr>
            <a:spLocks noChangeArrowheads="1"/>
          </p:cNvSpPr>
          <p:nvPr/>
        </p:nvSpPr>
        <p:spPr bwMode="auto">
          <a:xfrm>
            <a:off x="2077294" y="1697585"/>
            <a:ext cx="4823756" cy="46166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fontAlgn="base">
              <a:spcAft>
                <a:spcPct val="0"/>
              </a:spcAft>
              <a:buFontTx/>
              <a:buNone/>
            </a:pPr>
            <a:r>
              <a:rPr lang="en-US" altLang="en-US" sz="2400" dirty="0" smtClean="0">
                <a:solidFill>
                  <a:srgbClr val="FF0000"/>
                </a:solidFill>
              </a:rPr>
              <a:t>Exercise 2) Image Calculator Plus</a:t>
            </a:r>
            <a:endParaRPr lang="en-US" altLang="en-US" sz="1800" dirty="0">
              <a:solidFill>
                <a:srgbClr val="FF0000"/>
              </a:solidFill>
            </a:endParaRPr>
          </a:p>
        </p:txBody>
      </p:sp>
      <p:pic>
        <p:nvPicPr>
          <p:cNvPr id="75780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78" y="2269579"/>
            <a:ext cx="2784872" cy="2646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5781" name="Text Box 11"/>
          <p:cNvSpPr txBox="1">
            <a:spLocks noChangeArrowheads="1"/>
          </p:cNvSpPr>
          <p:nvPr/>
        </p:nvSpPr>
        <p:spPr bwMode="auto">
          <a:xfrm>
            <a:off x="3266121" y="3501523"/>
            <a:ext cx="298014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200" dirty="0">
                <a:solidFill>
                  <a:srgbClr val="FFFF00"/>
                </a:solidFill>
              </a:rPr>
              <a:t>Average intensity of the flat field image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200" dirty="0">
                <a:solidFill>
                  <a:srgbClr val="FFFF00"/>
                </a:solidFill>
              </a:rPr>
              <a:t>(this number is wrong, the correct value is found by ‘</a:t>
            </a:r>
            <a:r>
              <a:rPr lang="en-GB" altLang="en-US" sz="1200" dirty="0" err="1">
                <a:solidFill>
                  <a:srgbClr val="FFFF00"/>
                </a:solidFill>
              </a:rPr>
              <a:t>Analyze</a:t>
            </a:r>
            <a:r>
              <a:rPr lang="en-GB" altLang="en-US" sz="1200" dirty="0">
                <a:solidFill>
                  <a:srgbClr val="FFFF00"/>
                </a:solidFill>
              </a:rPr>
              <a:t> / Set Measurements / mean grey value.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200" dirty="0">
                <a:solidFill>
                  <a:srgbClr val="FFFF00"/>
                </a:solidFill>
              </a:rPr>
              <a:t>Select all (</a:t>
            </a:r>
            <a:r>
              <a:rPr lang="en-GB" altLang="en-US" sz="1200" dirty="0" err="1">
                <a:solidFill>
                  <a:srgbClr val="FFFF00"/>
                </a:solidFill>
              </a:rPr>
              <a:t>Crtl</a:t>
            </a:r>
            <a:r>
              <a:rPr lang="en-GB" altLang="en-US" sz="1200" dirty="0">
                <a:solidFill>
                  <a:srgbClr val="FFFF00"/>
                </a:solidFill>
              </a:rPr>
              <a:t> + A), Measure (M)</a:t>
            </a:r>
          </a:p>
        </p:txBody>
      </p:sp>
      <p:sp>
        <p:nvSpPr>
          <p:cNvPr id="75782" name="Line 12"/>
          <p:cNvSpPr>
            <a:spLocks noChangeShapeType="1"/>
          </p:cNvSpPr>
          <p:nvPr/>
        </p:nvSpPr>
        <p:spPr bwMode="auto">
          <a:xfrm>
            <a:off x="1757528" y="3636416"/>
            <a:ext cx="1537466" cy="11331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75783" name="Text Box 13"/>
          <p:cNvSpPr txBox="1">
            <a:spLocks noChangeArrowheads="1"/>
          </p:cNvSpPr>
          <p:nvPr/>
        </p:nvSpPr>
        <p:spPr bwMode="auto">
          <a:xfrm>
            <a:off x="3255463" y="2643722"/>
            <a:ext cx="177003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200" dirty="0">
                <a:solidFill>
                  <a:srgbClr val="FFFF00"/>
                </a:solidFill>
              </a:rPr>
              <a:t>i1 : experimental image</a:t>
            </a:r>
          </a:p>
        </p:txBody>
      </p:sp>
      <p:sp>
        <p:nvSpPr>
          <p:cNvPr id="75784" name="Line 14"/>
          <p:cNvSpPr>
            <a:spLocks noChangeShapeType="1"/>
          </p:cNvSpPr>
          <p:nvPr/>
        </p:nvSpPr>
        <p:spPr bwMode="auto">
          <a:xfrm>
            <a:off x="2357603" y="2762497"/>
            <a:ext cx="937391" cy="2381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75785" name="Rectangle 15"/>
          <p:cNvSpPr>
            <a:spLocks noChangeArrowheads="1"/>
          </p:cNvSpPr>
          <p:nvPr/>
        </p:nvSpPr>
        <p:spPr bwMode="auto">
          <a:xfrm>
            <a:off x="3255463" y="2935425"/>
            <a:ext cx="1693092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200" dirty="0">
                <a:solidFill>
                  <a:srgbClr val="FFFF00"/>
                </a:solidFill>
              </a:rPr>
              <a:t>i2 : background image</a:t>
            </a:r>
          </a:p>
        </p:txBody>
      </p:sp>
      <p:sp>
        <p:nvSpPr>
          <p:cNvPr id="75786" name="Line 16"/>
          <p:cNvSpPr>
            <a:spLocks noChangeShapeType="1"/>
          </p:cNvSpPr>
          <p:nvPr/>
        </p:nvSpPr>
        <p:spPr bwMode="auto">
          <a:xfrm>
            <a:off x="2357603" y="3045865"/>
            <a:ext cx="945273" cy="18557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75787" name="Rectangle 17"/>
          <p:cNvSpPr>
            <a:spLocks noChangeArrowheads="1"/>
          </p:cNvSpPr>
          <p:nvPr/>
        </p:nvSpPr>
        <p:spPr bwMode="auto">
          <a:xfrm>
            <a:off x="943422" y="1221160"/>
            <a:ext cx="722024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>
                <a:solidFill>
                  <a:srgbClr val="FFFFFF"/>
                </a:solidFill>
                <a:hlinkClick r:id="rId3"/>
              </a:rPr>
              <a:t>http://rsbweb.nih.gov/ij/plugins/calculator-plus.html</a:t>
            </a:r>
            <a:r>
              <a:rPr lang="en-US" altLang="en-US" sz="1600" dirty="0">
                <a:solidFill>
                  <a:srgbClr val="FFFFFF"/>
                </a:solidFill>
              </a:rPr>
              <a:t> (Process / Calculator plus)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GB" altLang="en-US" sz="1600" dirty="0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268" y="2326914"/>
            <a:ext cx="2793152" cy="2213096"/>
          </a:xfrm>
          <a:prstGeom prst="rect">
            <a:avLst/>
          </a:prstGeom>
        </p:spPr>
      </p:pic>
      <p:sp>
        <p:nvSpPr>
          <p:cNvPr id="13" name="Text Box 13"/>
          <p:cNvSpPr txBox="1">
            <a:spLocks noChangeArrowheads="1"/>
          </p:cNvSpPr>
          <p:nvPr/>
        </p:nvSpPr>
        <p:spPr bwMode="auto">
          <a:xfrm>
            <a:off x="671424" y="5312475"/>
            <a:ext cx="790472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GB" altLang="en-US" sz="1800" b="1" dirty="0">
                <a:solidFill>
                  <a:srgbClr val="FFFF00"/>
                </a:solidFill>
              </a:rPr>
              <a:t>i1 : </a:t>
            </a:r>
            <a:r>
              <a:rPr lang="en-GB" altLang="en-US" sz="1800" b="1" dirty="0" smtClean="0">
                <a:solidFill>
                  <a:srgbClr val="FFFF00"/>
                </a:solidFill>
              </a:rPr>
              <a:t>can be a stack, then the background is removed from every image!</a:t>
            </a:r>
            <a:endParaRPr lang="en-GB" altLang="en-US" sz="18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443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5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Title 1"/>
          <p:cNvSpPr>
            <a:spLocks noGrp="1"/>
          </p:cNvSpPr>
          <p:nvPr>
            <p:ph type="title" idx="4294967295"/>
          </p:nvPr>
        </p:nvSpPr>
        <p:spPr>
          <a:xfrm>
            <a:off x="1595029" y="216334"/>
            <a:ext cx="5829300" cy="556022"/>
          </a:xfrm>
        </p:spPr>
        <p:txBody>
          <a:bodyPr/>
          <a:lstStyle/>
          <a:p>
            <a:r>
              <a:rPr lang="en-GB" altLang="en-US" sz="3000" dirty="0">
                <a:solidFill>
                  <a:schemeClr val="bg1"/>
                </a:solidFill>
              </a:rPr>
              <a:t>Profile </a:t>
            </a:r>
            <a:r>
              <a:rPr lang="en-GB" altLang="en-US" sz="3000" dirty="0" smtClean="0">
                <a:solidFill>
                  <a:schemeClr val="bg1"/>
                </a:solidFill>
              </a:rPr>
              <a:t>plot (shortcut = K)</a:t>
            </a:r>
            <a:endParaRPr lang="en-GB" altLang="en-US" sz="30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080679" y="766401"/>
            <a:ext cx="5829300" cy="977504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GB" sz="1500" dirty="0">
                <a:hlinkClick r:id="rId2"/>
              </a:rPr>
              <a:t>http://rsbweb.nih.gov/ij/docs/guide/146-30.html#sub:Plot-Profile-[k]</a:t>
            </a:r>
            <a:endParaRPr lang="en-GB" sz="1500" dirty="0"/>
          </a:p>
          <a:p>
            <a:pPr marL="0" indent="0">
              <a:buNone/>
              <a:defRPr/>
            </a:pPr>
            <a:r>
              <a:rPr lang="en-GB" sz="1500" dirty="0">
                <a:solidFill>
                  <a:schemeClr val="bg1"/>
                </a:solidFill>
              </a:rPr>
              <a:t>Displays a two-dimensional graph of the intensities of pixels along a line or rectangular selection</a:t>
            </a:r>
            <a:r>
              <a:rPr lang="en-GB" sz="1500" dirty="0" smtClean="0"/>
              <a:t>.</a:t>
            </a:r>
            <a:endParaRPr lang="en-GB" sz="15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61" y="3343626"/>
            <a:ext cx="4122777" cy="26596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3815" y="3343626"/>
            <a:ext cx="4252328" cy="266723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83815" y="6183971"/>
            <a:ext cx="2843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FF00"/>
                </a:solidFill>
              </a:rPr>
              <a:t>Remove X and Y gridlines</a:t>
            </a:r>
            <a:endParaRPr lang="en-GB" dirty="0">
              <a:solidFill>
                <a:srgbClr val="FFFF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90549" y="1857375"/>
            <a:ext cx="8143875" cy="1299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en-GB" dirty="0" smtClean="0">
                <a:solidFill>
                  <a:srgbClr val="FFC000"/>
                </a:solidFill>
              </a:rPr>
              <a:t>How to measure dot blots and Westerns…</a:t>
            </a:r>
          </a:p>
          <a:p>
            <a:pPr>
              <a:lnSpc>
                <a:spcPts val="2400"/>
              </a:lnSpc>
            </a:pPr>
            <a:r>
              <a:rPr lang="en-GB" b="1" u="sng" dirty="0" smtClean="0">
                <a:solidFill>
                  <a:srgbClr val="FFC000"/>
                </a:solidFill>
              </a:rPr>
              <a:t>Method 1:</a:t>
            </a:r>
            <a:r>
              <a:rPr lang="en-GB" dirty="0" smtClean="0">
                <a:solidFill>
                  <a:srgbClr val="FFC000"/>
                </a:solidFill>
              </a:rPr>
              <a:t> draw a rectangle on first dot press CTRL 1, move to second lane CTRL2, all lanes, CTRL2, last lane CTRL3.</a:t>
            </a:r>
          </a:p>
          <a:p>
            <a:pPr>
              <a:lnSpc>
                <a:spcPts val="2400"/>
              </a:lnSpc>
            </a:pPr>
            <a:r>
              <a:rPr lang="en-GB" b="1" u="sng" dirty="0" smtClean="0">
                <a:solidFill>
                  <a:srgbClr val="FFC000"/>
                </a:solidFill>
              </a:rPr>
              <a:t>Method 2:</a:t>
            </a:r>
            <a:endParaRPr lang="en-GB" b="1" u="sng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02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 idx="4294967295"/>
          </p:nvPr>
        </p:nvSpPr>
        <p:spPr>
          <a:xfrm>
            <a:off x="1682453" y="93619"/>
            <a:ext cx="5829300" cy="541735"/>
          </a:xfrm>
        </p:spPr>
        <p:txBody>
          <a:bodyPr/>
          <a:lstStyle/>
          <a:p>
            <a:r>
              <a:rPr lang="en-GB" altLang="en-US" sz="3000" dirty="0">
                <a:solidFill>
                  <a:schemeClr val="bg1"/>
                </a:solidFill>
              </a:rPr>
              <a:t>Measure (shortcut = M)</a:t>
            </a:r>
          </a:p>
        </p:txBody>
      </p:sp>
      <p:sp>
        <p:nvSpPr>
          <p:cNvPr id="79875" name="Content Placeholder 2"/>
          <p:cNvSpPr>
            <a:spLocks noGrp="1"/>
          </p:cNvSpPr>
          <p:nvPr>
            <p:ph idx="4294967295"/>
          </p:nvPr>
        </p:nvSpPr>
        <p:spPr>
          <a:xfrm>
            <a:off x="874987" y="931454"/>
            <a:ext cx="3992288" cy="314325"/>
          </a:xfrm>
        </p:spPr>
        <p:txBody>
          <a:bodyPr/>
          <a:lstStyle/>
          <a:p>
            <a:pPr marL="0" indent="0">
              <a:buNone/>
            </a:pPr>
            <a:r>
              <a:rPr lang="en-GB" altLang="en-US" sz="1600" dirty="0">
                <a:solidFill>
                  <a:srgbClr val="FFFF00"/>
                </a:solidFill>
              </a:rPr>
              <a:t>Saves measurements to Results table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44967" y="4452170"/>
            <a:ext cx="525977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rgbClr val="FFC000"/>
                </a:solidFill>
              </a:rPr>
              <a:t>Draw </a:t>
            </a:r>
            <a:r>
              <a:rPr lang="en-GB" sz="1600" dirty="0" smtClean="0">
                <a:solidFill>
                  <a:srgbClr val="FFC000"/>
                </a:solidFill>
              </a:rPr>
              <a:t>line to define background. (shortcut = D)</a:t>
            </a:r>
            <a:endParaRPr lang="en-GB" sz="1600" dirty="0">
              <a:solidFill>
                <a:srgbClr val="FFC000"/>
              </a:solidFill>
            </a:endParaRPr>
          </a:p>
          <a:p>
            <a:r>
              <a:rPr lang="en-GB" sz="1600" dirty="0" smtClean="0">
                <a:solidFill>
                  <a:srgbClr val="FFC000"/>
                </a:solidFill>
              </a:rPr>
              <a:t>Use magic wand to highlight each peak</a:t>
            </a:r>
          </a:p>
          <a:p>
            <a:r>
              <a:rPr lang="en-GB" sz="1600" dirty="0" smtClean="0">
                <a:solidFill>
                  <a:srgbClr val="FFC000"/>
                </a:solidFill>
              </a:rPr>
              <a:t>Measure</a:t>
            </a:r>
          </a:p>
          <a:p>
            <a:r>
              <a:rPr lang="en-GB" sz="1600" dirty="0" smtClean="0">
                <a:solidFill>
                  <a:srgbClr val="FFC000"/>
                </a:solidFill>
              </a:rPr>
              <a:t>Results </a:t>
            </a:r>
            <a:r>
              <a:rPr lang="en-GB" sz="1600" dirty="0">
                <a:solidFill>
                  <a:srgbClr val="FFC000"/>
                </a:solidFill>
              </a:rPr>
              <a:t>can be Saved as (File / Save as) and excel </a:t>
            </a:r>
            <a:r>
              <a:rPr lang="en-GB" sz="1600" dirty="0" smtClean="0">
                <a:solidFill>
                  <a:srgbClr val="FFC000"/>
                </a:solidFill>
              </a:rPr>
              <a:t>file</a:t>
            </a:r>
            <a:endParaRPr lang="en-GB" sz="1600" dirty="0">
              <a:solidFill>
                <a:srgbClr val="FFC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967" y="1409584"/>
            <a:ext cx="4252328" cy="26672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886" y="1429343"/>
            <a:ext cx="1928027" cy="33530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132" y="5629235"/>
            <a:ext cx="4473328" cy="91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57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 bwMode="auto">
          <a:xfrm>
            <a:off x="1595029" y="216334"/>
            <a:ext cx="5829300" cy="556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r>
              <a:rPr lang="en-GB" altLang="en-US" sz="3000" kern="0" dirty="0" smtClean="0">
                <a:solidFill>
                  <a:schemeClr val="bg1"/>
                </a:solidFill>
              </a:rPr>
              <a:t>How to measure Westerns</a:t>
            </a:r>
            <a:endParaRPr lang="en-GB" altLang="en-US" sz="3000" kern="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92" y="2003293"/>
            <a:ext cx="4943883" cy="7887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8838" y="3422647"/>
            <a:ext cx="72013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Uneven background, lanes very close together, different widths, other bands close by.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 smtClean="0">
                <a:solidFill>
                  <a:schemeClr val="bg1"/>
                </a:solidFill>
              </a:rPr>
              <a:t>Use segmented line tool. 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Set the line width to cover the bands.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Plot profile.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Move the line up or down and plot profile of background.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Remove gridlines.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Adjust range.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Use Process / Image Calculator and combine the 2 graphs with ‘min’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616" y="1402975"/>
            <a:ext cx="3019425" cy="13890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92" y="1183688"/>
            <a:ext cx="4943883" cy="734240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897614" y="2934606"/>
            <a:ext cx="4908716" cy="46166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fontAlgn="base">
              <a:spcAft>
                <a:spcPct val="0"/>
              </a:spcAft>
              <a:buFontTx/>
              <a:buNone/>
            </a:pPr>
            <a:r>
              <a:rPr lang="en-US" altLang="en-US" sz="2400" dirty="0" smtClean="0">
                <a:solidFill>
                  <a:srgbClr val="FF0000"/>
                </a:solidFill>
              </a:rPr>
              <a:t>Exercise 3) Measure western blot</a:t>
            </a:r>
            <a:endParaRPr lang="en-US" alt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29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1918</TotalTime>
  <Words>1404</Words>
  <Application>Microsoft Office PowerPoint</Application>
  <PresentationFormat>On-screen Show (4:3)</PresentationFormat>
  <Paragraphs>272</Paragraphs>
  <Slides>32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ＭＳ Ｐゴシック</vt:lpstr>
      <vt:lpstr>Arial</vt:lpstr>
      <vt:lpstr>Calibri</vt:lpstr>
      <vt:lpstr>Calibri Light</vt:lpstr>
      <vt:lpstr>Office Theme</vt:lpstr>
      <vt:lpstr>Blank Presentation</vt:lpstr>
      <vt:lpstr>PowerPoint Presentation</vt:lpstr>
      <vt:lpstr>Image processing rules: Dos and Don’ts</vt:lpstr>
      <vt:lpstr>PowerPoint Presentation</vt:lpstr>
      <vt:lpstr>Background correction</vt:lpstr>
      <vt:lpstr>Rolling Ball  http://rsbweb.nih.gov/ij/docs/guide/146-29.html#toc-Subsection-29.14 </vt:lpstr>
      <vt:lpstr>Flat-field correction  (Image Calculator Plus Plugin)</vt:lpstr>
      <vt:lpstr>Profile plot (shortcut = K)</vt:lpstr>
      <vt:lpstr>Measure (shortcut = M)</vt:lpstr>
      <vt:lpstr>PowerPoint Presentation</vt:lpstr>
      <vt:lpstr>Manual Particle counting</vt:lpstr>
      <vt:lpstr>Image Segmentation &amp; automatic counting</vt:lpstr>
      <vt:lpstr>Threshold (shift+T)</vt:lpstr>
      <vt:lpstr>Threshold (shift+T)</vt:lpstr>
      <vt:lpstr>Spatial filters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Macros http://rsb.info.nih.gov/ij/developer/macro/functions.html </vt:lpstr>
      <vt:lpstr>PowerPoint Presentation</vt:lpstr>
      <vt:lpstr>PowerPoint Presentation</vt:lpstr>
      <vt:lpstr>PowerPoint Presentation</vt:lpstr>
      <vt:lpstr>PowerPoint Presentation</vt:lpstr>
      <vt:lpstr>Tracking</vt:lpstr>
      <vt:lpstr>3D visualisation</vt:lpstr>
      <vt:lpstr>Segmentation plugins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image processing</dc:title>
  <dc:creator>Dale Moulding</dc:creator>
  <cp:lastModifiedBy>Dale Moulding</cp:lastModifiedBy>
  <cp:revision>148</cp:revision>
  <dcterms:created xsi:type="dcterms:W3CDTF">2015-09-10T14:08:30Z</dcterms:created>
  <dcterms:modified xsi:type="dcterms:W3CDTF">2019-05-07T14:22:54Z</dcterms:modified>
</cp:coreProperties>
</file>

<file path=docProps/thumbnail.jpeg>
</file>